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2"/>
  </p:notesMasterIdLst>
  <p:sldIdLst>
    <p:sldId id="331" r:id="rId2"/>
    <p:sldId id="332" r:id="rId3"/>
    <p:sldId id="334" r:id="rId4"/>
    <p:sldId id="335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3" r:id="rId13"/>
    <p:sldId id="344" r:id="rId14"/>
    <p:sldId id="396" r:id="rId15"/>
    <p:sldId id="345" r:id="rId16"/>
    <p:sldId id="397" r:id="rId17"/>
    <p:sldId id="398" r:id="rId18"/>
    <p:sldId id="347" r:id="rId19"/>
    <p:sldId id="348" r:id="rId20"/>
    <p:sldId id="399" r:id="rId21"/>
    <p:sldId id="349" r:id="rId22"/>
    <p:sldId id="350" r:id="rId23"/>
    <p:sldId id="351" r:id="rId24"/>
    <p:sldId id="352" r:id="rId25"/>
    <p:sldId id="353" r:id="rId26"/>
    <p:sldId id="354" r:id="rId27"/>
    <p:sldId id="355" r:id="rId28"/>
    <p:sldId id="356" r:id="rId29"/>
    <p:sldId id="357" r:id="rId30"/>
    <p:sldId id="358" r:id="rId31"/>
    <p:sldId id="359" r:id="rId32"/>
    <p:sldId id="360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400" r:id="rId41"/>
    <p:sldId id="368" r:id="rId42"/>
    <p:sldId id="369" r:id="rId43"/>
    <p:sldId id="370" r:id="rId44"/>
    <p:sldId id="371" r:id="rId45"/>
    <p:sldId id="372" r:id="rId46"/>
    <p:sldId id="373" r:id="rId47"/>
    <p:sldId id="374" r:id="rId48"/>
    <p:sldId id="375" r:id="rId49"/>
    <p:sldId id="376" r:id="rId50"/>
    <p:sldId id="377" r:id="rId51"/>
    <p:sldId id="378" r:id="rId52"/>
    <p:sldId id="379" r:id="rId53"/>
    <p:sldId id="380" r:id="rId54"/>
    <p:sldId id="381" r:id="rId55"/>
    <p:sldId id="382" r:id="rId56"/>
    <p:sldId id="383" r:id="rId57"/>
    <p:sldId id="384" r:id="rId58"/>
    <p:sldId id="385" r:id="rId59"/>
    <p:sldId id="386" r:id="rId60"/>
    <p:sldId id="401" r:id="rId61"/>
    <p:sldId id="387" r:id="rId62"/>
    <p:sldId id="388" r:id="rId63"/>
    <p:sldId id="402" r:id="rId64"/>
    <p:sldId id="389" r:id="rId65"/>
    <p:sldId id="390" r:id="rId66"/>
    <p:sldId id="391" r:id="rId67"/>
    <p:sldId id="392" r:id="rId68"/>
    <p:sldId id="393" r:id="rId69"/>
    <p:sldId id="394" r:id="rId70"/>
    <p:sldId id="395" r:id="rId71"/>
    <p:sldId id="403" r:id="rId72"/>
    <p:sldId id="404" r:id="rId73"/>
    <p:sldId id="405" r:id="rId74"/>
    <p:sldId id="406" r:id="rId75"/>
    <p:sldId id="407" r:id="rId76"/>
    <p:sldId id="408" r:id="rId77"/>
    <p:sldId id="409" r:id="rId78"/>
    <p:sldId id="410" r:id="rId79"/>
    <p:sldId id="411" r:id="rId80"/>
    <p:sldId id="412" r:id="rId81"/>
    <p:sldId id="413" r:id="rId82"/>
    <p:sldId id="414" r:id="rId83"/>
    <p:sldId id="415" r:id="rId84"/>
    <p:sldId id="416" r:id="rId85"/>
    <p:sldId id="417" r:id="rId86"/>
    <p:sldId id="346" r:id="rId87"/>
    <p:sldId id="418" r:id="rId88"/>
    <p:sldId id="419" r:id="rId89"/>
    <p:sldId id="420" r:id="rId90"/>
    <p:sldId id="421" r:id="rId91"/>
    <p:sldId id="422" r:id="rId92"/>
    <p:sldId id="423" r:id="rId93"/>
    <p:sldId id="424" r:id="rId94"/>
    <p:sldId id="425" r:id="rId95"/>
    <p:sldId id="426" r:id="rId96"/>
    <p:sldId id="427" r:id="rId97"/>
    <p:sldId id="428" r:id="rId98"/>
    <p:sldId id="429" r:id="rId99"/>
    <p:sldId id="430" r:id="rId100"/>
    <p:sldId id="431" r:id="rId101"/>
    <p:sldId id="432" r:id="rId102"/>
    <p:sldId id="433" r:id="rId103"/>
    <p:sldId id="434" r:id="rId104"/>
    <p:sldId id="435" r:id="rId105"/>
    <p:sldId id="436" r:id="rId106"/>
    <p:sldId id="437" r:id="rId107"/>
    <p:sldId id="438" r:id="rId108"/>
    <p:sldId id="439" r:id="rId109"/>
    <p:sldId id="440" r:id="rId110"/>
    <p:sldId id="441" r:id="rId111"/>
    <p:sldId id="442" r:id="rId112"/>
    <p:sldId id="443" r:id="rId113"/>
    <p:sldId id="444" r:id="rId114"/>
    <p:sldId id="445" r:id="rId115"/>
    <p:sldId id="446" r:id="rId116"/>
    <p:sldId id="447" r:id="rId117"/>
    <p:sldId id="448" r:id="rId118"/>
    <p:sldId id="449" r:id="rId119"/>
    <p:sldId id="450" r:id="rId120"/>
    <p:sldId id="451" r:id="rId121"/>
    <p:sldId id="452" r:id="rId122"/>
    <p:sldId id="453" r:id="rId123"/>
    <p:sldId id="454" r:id="rId124"/>
    <p:sldId id="455" r:id="rId125"/>
    <p:sldId id="456" r:id="rId126"/>
    <p:sldId id="457" r:id="rId127"/>
    <p:sldId id="458" r:id="rId128"/>
    <p:sldId id="459" r:id="rId129"/>
    <p:sldId id="460" r:id="rId130"/>
    <p:sldId id="461" r:id="rId131"/>
    <p:sldId id="462" r:id="rId132"/>
    <p:sldId id="463" r:id="rId133"/>
    <p:sldId id="464" r:id="rId134"/>
    <p:sldId id="465" r:id="rId135"/>
    <p:sldId id="466" r:id="rId136"/>
    <p:sldId id="467" r:id="rId137"/>
    <p:sldId id="468" r:id="rId138"/>
    <p:sldId id="469" r:id="rId139"/>
    <p:sldId id="470" r:id="rId140"/>
    <p:sldId id="471" r:id="rId141"/>
    <p:sldId id="472" r:id="rId142"/>
    <p:sldId id="473" r:id="rId143"/>
    <p:sldId id="474" r:id="rId144"/>
    <p:sldId id="475" r:id="rId145"/>
    <p:sldId id="476" r:id="rId146"/>
    <p:sldId id="477" r:id="rId147"/>
    <p:sldId id="478" r:id="rId148"/>
    <p:sldId id="479" r:id="rId149"/>
    <p:sldId id="480" r:id="rId150"/>
    <p:sldId id="481" r:id="rId151"/>
    <p:sldId id="482" r:id="rId152"/>
    <p:sldId id="483" r:id="rId153"/>
    <p:sldId id="484" r:id="rId154"/>
    <p:sldId id="485" r:id="rId155"/>
    <p:sldId id="486" r:id="rId156"/>
    <p:sldId id="487" r:id="rId157"/>
    <p:sldId id="488" r:id="rId158"/>
    <p:sldId id="489" r:id="rId159"/>
    <p:sldId id="490" r:id="rId160"/>
    <p:sldId id="491" r:id="rId161"/>
    <p:sldId id="492" r:id="rId162"/>
    <p:sldId id="493" r:id="rId163"/>
    <p:sldId id="494" r:id="rId164"/>
    <p:sldId id="495" r:id="rId165"/>
    <p:sldId id="496" r:id="rId166"/>
    <p:sldId id="497" r:id="rId167"/>
    <p:sldId id="498" r:id="rId168"/>
    <p:sldId id="499" r:id="rId169"/>
    <p:sldId id="500" r:id="rId170"/>
    <p:sldId id="501" r:id="rId171"/>
    <p:sldId id="502" r:id="rId172"/>
    <p:sldId id="503" r:id="rId173"/>
    <p:sldId id="504" r:id="rId174"/>
    <p:sldId id="505" r:id="rId175"/>
    <p:sldId id="506" r:id="rId176"/>
    <p:sldId id="507" r:id="rId177"/>
    <p:sldId id="508" r:id="rId178"/>
    <p:sldId id="509" r:id="rId179"/>
    <p:sldId id="510" r:id="rId180"/>
    <p:sldId id="511" r:id="rId181"/>
    <p:sldId id="512" r:id="rId182"/>
    <p:sldId id="513" r:id="rId183"/>
    <p:sldId id="514" r:id="rId184"/>
    <p:sldId id="515" r:id="rId185"/>
    <p:sldId id="516" r:id="rId186"/>
    <p:sldId id="517" r:id="rId187"/>
    <p:sldId id="518" r:id="rId188"/>
    <p:sldId id="519" r:id="rId189"/>
    <p:sldId id="520" r:id="rId190"/>
    <p:sldId id="521" r:id="rId1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theme" Target="theme/theme1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D3CA3-B1DA-4336-8A38-567CE1B2FF2D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263EF-C032-4B54-A174-E64318FD4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05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DE291B43-47FE-B5BB-B5D2-E47281550A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11272A8-A178-4B54-BB19-87C15F7099CB}" type="slidenum">
              <a:rPr lang="en-US" altLang="en-US" smtClean="0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0F1C297B-5D44-BBEA-973B-33608599C7B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5C62D292-3920-460D-36DF-28A61B95BD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CDEB1A4C-801A-6AAA-DFAA-2242BBD4FF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0130D79-ED2F-4076-AE3D-0C8149D279B8}" type="slidenum">
              <a:rPr lang="en-US" altLang="en-US" smtClean="0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06E73182-70A5-8954-0E0A-B3102E7818D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EFEB57FC-78F6-E844-552E-76C19CD0AE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5F4924C9-F3C1-D1C5-4DC5-EBF8809F70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1B22E77-006C-4736-873B-B70EECBF8393}" type="slidenum">
              <a:rPr lang="en-US" altLang="en-US">
                <a:latin typeface="Times New Roman" panose="02020603050405020304" pitchFamily="18" charset="0"/>
              </a:rPr>
              <a:pPr/>
              <a:t>113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9FDDE004-3D8F-E74D-7D58-670491DEA23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ECAD0398-377B-5E10-8EB2-B78F51EB02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CFEDA2E9-8845-5FB0-8465-2D5F6A71AB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FAD25D3-CA2E-40F2-9584-A2F6A8DE03B7}" type="slidenum">
              <a:rPr lang="en-US" altLang="en-US">
                <a:latin typeface="Times New Roman" panose="02020603050405020304" pitchFamily="18" charset="0"/>
              </a:rPr>
              <a:pPr/>
              <a:t>114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147D2426-714E-3F4F-8825-23D7D4E13F2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DB28E448-7C0D-37AB-E217-9503B699AE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9D4656E7-71F7-F151-5F41-91CC0674F2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778920-4043-42C3-9658-3F864191D36D}" type="slidenum">
              <a:rPr lang="en-US" altLang="en-US">
                <a:latin typeface="Times New Roman" panose="02020603050405020304" pitchFamily="18" charset="0"/>
              </a:rPr>
              <a:pPr/>
              <a:t>115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BA8945BC-9F6A-CDAF-3973-D1813784B40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BBCDC534-AE8A-AADD-107D-466F103ED7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BD3EA2B3-FE82-143E-2161-C758073911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E8042B-FA20-45BA-A9A9-592F0CB31302}" type="slidenum">
              <a:rPr lang="en-US" altLang="en-US">
                <a:latin typeface="Times New Roman" panose="02020603050405020304" pitchFamily="18" charset="0"/>
              </a:rPr>
              <a:pPr/>
              <a:t>116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ED877CFF-B1D0-E57B-EE2D-7E313B6E531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107B24AA-604E-2F85-F847-691B9034CF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0430D448-6BE6-7947-37A6-C65E75389F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088768B-9C82-43E9-9193-7DBA7CB6470D}" type="slidenum">
              <a:rPr lang="en-US" altLang="en-US">
                <a:latin typeface="Times New Roman" panose="02020603050405020304" pitchFamily="18" charset="0"/>
              </a:rPr>
              <a:pPr/>
              <a:t>118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888B6D5F-881C-F194-5A86-0D788A6090A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4D5295F9-F036-075F-7482-B676284CBE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E8994452-836A-3AC0-32B4-B8E82289DB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318790C-5216-444F-B160-176AC14DD858}" type="slidenum">
              <a:rPr lang="en-US" altLang="en-US">
                <a:latin typeface="Times New Roman" panose="02020603050405020304" pitchFamily="18" charset="0"/>
              </a:rPr>
              <a:pPr/>
              <a:t>119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CCCF119D-D14F-C845-14F5-CC30E21D1F6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E367E746-E861-09FF-75B9-A09C8826FF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FA6371C4-10B7-8E13-4EBC-D152DB0E2E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A76B08-7F59-4626-94B7-B64CDD16C0EB}" type="slidenum">
              <a:rPr lang="en-US" altLang="en-US">
                <a:latin typeface="Times New Roman" panose="02020603050405020304" pitchFamily="18" charset="0"/>
              </a:rPr>
              <a:pPr/>
              <a:t>120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5986BA20-6ED1-C94B-ED1A-FF676291466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BF4555DB-A090-2731-4BF9-548190AFBD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9F8F9648-AEDA-ECEE-0406-EF38FF43BB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537775F-29AE-40ED-86EB-F6E57F577A27}" type="slidenum">
              <a:rPr lang="en-US" altLang="en-US">
                <a:latin typeface="Times New Roman" panose="02020603050405020304" pitchFamily="18" charset="0"/>
              </a:rPr>
              <a:pPr/>
              <a:t>121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19F57A64-CA30-FE42-737B-89939C5CBA1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11665E99-8B33-BDFF-F65E-2C8F5E109F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9FB9FFF7-3123-5CE0-91B4-E4FEA95BFC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1199034-415E-4BAE-AD7B-44DDD1090527}" type="slidenum">
              <a:rPr lang="en-US" altLang="en-US">
                <a:latin typeface="Times New Roman" panose="02020603050405020304" pitchFamily="18" charset="0"/>
              </a:rPr>
              <a:pPr/>
              <a:t>122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331A315B-CA22-1774-7605-5D668E1D574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F036FF12-B19A-D48D-50E7-3E7B1B8B18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A692857F-F82C-9D8E-37E6-133B813276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BBA99AC-1CB9-4B5B-94AC-9A18A46B2BFD}" type="slidenum">
              <a:rPr lang="en-US" altLang="en-US">
                <a:latin typeface="Times New Roman" panose="02020603050405020304" pitchFamily="18" charset="0"/>
              </a:rPr>
              <a:pPr/>
              <a:t>123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C45E7AA1-FC05-65BE-E85D-4FD290CA60F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A8A3C590-18CA-90B2-9DCE-BA96C1A255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11B42220-C857-88D1-3B22-136DF70D64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B5CC786-D85E-4D3A-89BF-31316544F523}" type="slidenum">
              <a:rPr lang="en-US" altLang="en-US" smtClean="0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C99650B9-DBC5-AF8E-07D2-A1FE202FD34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0104F5FA-14BE-0209-798D-A32D1E8BEB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9FAF57B0-A963-B5AC-3F93-40EDC57C64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42D29C0-0460-4B26-B7E0-C81434692B6B}" type="slidenum">
              <a:rPr lang="en-US" altLang="en-US">
                <a:latin typeface="Times New Roman" panose="02020603050405020304" pitchFamily="18" charset="0"/>
              </a:rPr>
              <a:pPr/>
              <a:t>124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8F8DEDCA-BAFE-5552-0BFF-846F442478B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B7F6300C-1878-15FD-FABE-18461AF626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8C722648-D1A6-E071-C69B-6E9D92825BA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EB576AAB-4868-295D-C754-662568C14F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95FA72B8-DE4F-DD6D-59FE-FFA8330C58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06FAE6-1A03-43EC-B248-BA483026E561}" type="slidenum">
              <a:rPr lang="en-US" altLang="en-US">
                <a:latin typeface="Times New Roman" panose="02020603050405020304" pitchFamily="18" charset="0"/>
              </a:rPr>
              <a:pPr/>
              <a:t>126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584450F4-6E22-ACEE-2226-EC810FAF4A3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CABAEC8B-6F79-E633-2F13-77B368AAFD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C2E997D3-7FF6-6B56-35D0-A9D5473ADE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7FD3A98-4B9E-478C-85CF-B5C891E07F19}" type="slidenum">
              <a:rPr lang="en-US" altLang="en-US">
                <a:latin typeface="Times New Roman" panose="02020603050405020304" pitchFamily="18" charset="0"/>
              </a:rPr>
              <a:pPr/>
              <a:t>127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56ED41F2-F762-DA0E-C09C-D4E79DD2C17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336232D4-1BCE-E3C9-9400-842AA9608D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F185EDEE-C610-037B-58C7-963E2980B0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7841265-8EC0-40D3-8874-1C386F3C6D6A}" type="slidenum">
              <a:rPr lang="en-US" altLang="en-US">
                <a:latin typeface="Times New Roman" panose="02020603050405020304" pitchFamily="18" charset="0"/>
              </a:rPr>
              <a:pPr/>
              <a:t>128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AD6A9B86-5FD2-8389-23D0-896E5D5418D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5B4A6A1F-25CA-46B4-EABB-A662E5574A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2793DD15-B4DD-CB58-11F8-17437F1939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E3D6DE3-C170-414D-BD8B-A3543629DC44}" type="slidenum">
              <a:rPr lang="en-US" altLang="en-US">
                <a:latin typeface="Times New Roman" panose="02020603050405020304" pitchFamily="18" charset="0"/>
              </a:rPr>
              <a:pPr/>
              <a:t>129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9B689D64-ADFB-829F-86D8-12366971B80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4B6252A6-507E-7FB4-D6FC-5609AAACAF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803B6288-1082-DAE9-8836-454411F418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64719E-57F3-4E3A-9BE5-E521F25454D5}" type="slidenum">
              <a:rPr lang="en-US" altLang="en-US">
                <a:latin typeface="Times New Roman" panose="02020603050405020304" pitchFamily="18" charset="0"/>
              </a:rPr>
              <a:pPr/>
              <a:t>130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0106DD2D-64D9-C8DA-7E4B-F1CF823430E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64A9AD5A-7755-FEF8-C8C8-69E482B2A8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35AD1683-7ED2-C383-B255-89CABBF686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EBA84C4-AAA4-4B89-B8F6-24C38B20B290}" type="slidenum">
              <a:rPr lang="en-US" altLang="en-US">
                <a:latin typeface="Times New Roman" panose="02020603050405020304" pitchFamily="18" charset="0"/>
              </a:rPr>
              <a:pPr/>
              <a:t>131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C6C8E4A6-9B46-C670-B354-4F7040E3EF0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32CB2AE1-894F-BAD8-2309-EC97888F13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3D72EBB9-3C1C-65C7-0202-241F731B70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21B9169-9DA9-4A5E-AB91-F7FE89814CE8}" type="slidenum">
              <a:rPr lang="en-US" altLang="en-US">
                <a:latin typeface="Times New Roman" panose="02020603050405020304" pitchFamily="18" charset="0"/>
              </a:rPr>
              <a:pPr/>
              <a:t>132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605D8364-92AE-385A-960F-0481E585012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BEE67313-C590-0FDE-B3B2-13D4643C8A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541A3F98-B12B-E923-93EC-A04D1F0D3B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0EB841-3E3A-45AB-8DE4-DB78F2979C0F}" type="slidenum">
              <a:rPr lang="en-US" altLang="en-US">
                <a:latin typeface="Times New Roman" panose="02020603050405020304" pitchFamily="18" charset="0"/>
              </a:rPr>
              <a:pPr/>
              <a:t>133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385047CF-7446-3353-C772-21B951D75E4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A2E1AEBB-9470-943A-E1DC-9D0AF98138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4C131216-6C98-A523-8DCF-32A7399F01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11647CB-B87A-458B-B59F-32A306759113}" type="slidenum">
              <a:rPr lang="en-US" altLang="en-US" smtClean="0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B5E3AEC8-7109-E620-D191-AE295D36BED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0D3167E0-33C8-97CA-3DD1-57D0F842CD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ABE65D66-D8A4-B90C-D2E8-07B3C7AB20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76DE302-4021-4B57-86A6-7155D4B1C453}" type="slidenum">
              <a:rPr lang="en-US" altLang="en-US">
                <a:latin typeface="Times New Roman" panose="02020603050405020304" pitchFamily="18" charset="0"/>
              </a:rPr>
              <a:pPr/>
              <a:t>134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8CC46B95-2408-73A1-499C-EBA9CB8519D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F32BF4CA-D8A7-E7AD-9E05-4560E86CAB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98987955-5E04-52AE-53B2-A47E834DBF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7006ED0-E45A-4D45-93B5-9134381081D4}" type="slidenum">
              <a:rPr lang="en-US" altLang="en-US">
                <a:latin typeface="Times New Roman" panose="02020603050405020304" pitchFamily="18" charset="0"/>
              </a:rPr>
              <a:pPr/>
              <a:t>135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4F3010ED-3E02-3312-F121-0B43146A952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781D3955-40D7-11EF-DD3C-F80875FC76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5571ADB4-14C9-3221-D4EF-4E2855C364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F950486-B98B-492E-9C45-4752BAEEA2F7}" type="slidenum">
              <a:rPr lang="en-US" altLang="en-US" sz="1300">
                <a:latin typeface="Helvetica" panose="020B0604020202020204" pitchFamily="34" charset="0"/>
              </a:rPr>
              <a:pPr/>
              <a:t>136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31403927-076A-51FC-13E2-1FFEED8C51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0B4C56D6-8DB5-43C9-F93C-BDFA453205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9C58EF2E-CD17-C40C-76CA-B04DB91860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C0DBB2D-86F7-4F61-BD8C-791B399F817E}" type="slidenum">
              <a:rPr lang="en-US" altLang="en-US" sz="1300">
                <a:latin typeface="Helvetica" panose="020B0604020202020204" pitchFamily="34" charset="0"/>
              </a:rPr>
              <a:pPr/>
              <a:t>137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414A923-EC21-D2D1-9BD9-D24BC65253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8166555-DB38-ED2A-C03D-7FC5E7B22B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CE619CC8-DAA7-9159-52C8-051A389F86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BC817E8-781D-4D18-922D-5DCCDD231BAE}" type="slidenum">
              <a:rPr lang="en-US" altLang="en-US" sz="1300">
                <a:latin typeface="Helvetica" panose="020B0604020202020204" pitchFamily="34" charset="0"/>
              </a:rPr>
              <a:pPr/>
              <a:t>138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BD647E0B-E130-8F03-4550-CB1FC531F3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892F7582-E785-5D6B-502D-C1DB0A3139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578EA4BF-CD3C-79D8-8C3C-F7BE3E512F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101F897-DA54-4873-A052-1D5BD17DC48B}" type="slidenum">
              <a:rPr lang="en-US" altLang="en-US" sz="1300">
                <a:latin typeface="Helvetica" panose="020B0604020202020204" pitchFamily="34" charset="0"/>
              </a:rPr>
              <a:pPr/>
              <a:t>139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9476F370-0A82-84CF-1FF5-F26CBB4EF6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A14B58B4-12B4-04E8-2325-62FB0D7DC0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419AD4D7-C64E-E166-7903-F708E67039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4DFBF38-95E9-4C28-B820-57778DCDF8D0}" type="slidenum">
              <a:rPr lang="en-US" altLang="en-US" sz="1300">
                <a:latin typeface="Helvetica" panose="020B0604020202020204" pitchFamily="34" charset="0"/>
              </a:rPr>
              <a:pPr/>
              <a:t>141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06149CE0-F0E5-6E82-43B8-D6746AA4E8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93C74DA8-752D-4944-87DD-1B18B6815F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68FAAAAB-A962-F983-D506-03FC37CA2E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EB36449-5148-49FF-AE4F-78FDAEEEB31D}" type="slidenum">
              <a:rPr lang="en-US" altLang="en-US" sz="1300">
                <a:latin typeface="Helvetica" panose="020B0604020202020204" pitchFamily="34" charset="0"/>
              </a:rPr>
              <a:pPr/>
              <a:t>142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5C6802B9-74E6-4EAB-8920-F11117192A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A6BFA417-E61A-CB63-03C1-E643E02981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747CF8AB-C619-3F93-0C9F-42F0355A53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97562AB-DCF3-4686-A93A-FAFBEFDAFABA}" type="slidenum">
              <a:rPr lang="en-US" altLang="en-US" sz="1300">
                <a:latin typeface="Helvetica" panose="020B0604020202020204" pitchFamily="34" charset="0"/>
              </a:rPr>
              <a:pPr/>
              <a:t>143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C997F951-46D2-EE55-85CB-C965335ED8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B12D5F7D-C2F4-DA79-1929-D4C1FD7681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8DAAB26E-317F-597E-32CE-FFEB8BB6B0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284807C-34FE-4D57-B599-A0E37477B666}" type="slidenum">
              <a:rPr lang="en-US" altLang="en-US" sz="1300">
                <a:latin typeface="Helvetica" panose="020B0604020202020204" pitchFamily="34" charset="0"/>
              </a:rPr>
              <a:pPr/>
              <a:t>145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29804092-D394-173D-5816-0706ACF92B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A96E3AE0-BB0C-99DB-C493-02A639AC62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41B0582D-DBFB-B6FE-04D7-F50E1383A3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6EAF8F9-6282-4ADA-96E9-0FD6CE8D27A8}" type="slidenum">
              <a:rPr lang="en-US" altLang="en-US" smtClean="0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C5302B8F-8A41-3459-C158-E9C042DC744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C0E70AA9-D625-AD8A-E46B-CFA8F871C9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0DBF925B-EE32-0520-AE6C-B91D2BDE7F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F400E7-8463-4618-9405-B915AD61F4DD}" type="slidenum">
              <a:rPr lang="en-US" altLang="en-US" sz="1300">
                <a:latin typeface="Helvetica" panose="020B0604020202020204" pitchFamily="34" charset="0"/>
              </a:rPr>
              <a:pPr/>
              <a:t>146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5BB1A0C3-1A56-0520-C347-D11DAF6EA5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3C49200B-7283-0B85-DED4-8DD24C6F63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4D7308FD-536D-F79B-4183-034F2B81F2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5D8AF2-5A08-497B-B8B2-A061A10CBC30}" type="slidenum">
              <a:rPr lang="en-US" altLang="en-US" sz="1300">
                <a:latin typeface="Helvetica" panose="020B0604020202020204" pitchFamily="34" charset="0"/>
              </a:rPr>
              <a:pPr/>
              <a:t>147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7684EB58-7F5C-BBC8-48C3-49C665C139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DA627574-BC38-BC0E-3AB3-3A0519271B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2B7E98BB-8741-00E4-56B2-A0D55FDAC6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D20514C-958D-44AE-B3F3-0E02EEA1BAAE}" type="slidenum">
              <a:rPr lang="en-US" altLang="en-US" sz="1300">
                <a:latin typeface="Helvetica" panose="020B0604020202020204" pitchFamily="34" charset="0"/>
              </a:rPr>
              <a:pPr/>
              <a:t>148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0EE86D65-3325-E25F-7F08-CCDB75CAB0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90FBE868-2EC7-56ED-8505-0D7FD472A2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0F4588C7-7344-1ADC-023C-194C40C314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7F83C0F-68AA-4B99-B4D0-F3CD5749C6EA}" type="slidenum">
              <a:rPr lang="en-US" altLang="en-US" sz="1300">
                <a:latin typeface="Helvetica" panose="020B0604020202020204" pitchFamily="34" charset="0"/>
              </a:rPr>
              <a:pPr/>
              <a:t>150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16B0A7A8-5AD5-9181-C1F5-802A98403D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9FDD90C5-5FC6-954B-EEE9-84C209929D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9A8D27E8-689D-25E8-A9A5-81D994D371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556DA8C-D77D-40AC-BBA5-0768C6E9D390}" type="slidenum">
              <a:rPr lang="en-US" altLang="en-US" sz="1300">
                <a:latin typeface="Helvetica" panose="020B0604020202020204" pitchFamily="34" charset="0"/>
              </a:rPr>
              <a:pPr/>
              <a:t>151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79CF15DC-E6FE-8BBD-BF2D-B6DC4DC836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328CDD44-D432-E899-9F32-BA7240F103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FEE60502-314F-D695-FDF1-21F6452FC2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3C8D7B4-0A07-4C3D-A275-A38B7C0AABFA}" type="slidenum">
              <a:rPr lang="en-US" altLang="en-US" sz="1300">
                <a:latin typeface="Helvetica" panose="020B0604020202020204" pitchFamily="34" charset="0"/>
              </a:rPr>
              <a:pPr/>
              <a:t>152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7582C257-EFA0-AFE5-4D95-ECD785881B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D415B409-6D74-6FE7-C5F7-B0BE19B5D2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4243122F-C6C7-53C8-2C85-FAC83273EE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5A9AC90-81C8-469F-8496-20420C387D23}" type="slidenum">
              <a:rPr lang="en-US" altLang="en-US" sz="1300">
                <a:latin typeface="Helvetica" panose="020B0604020202020204" pitchFamily="34" charset="0"/>
              </a:rPr>
              <a:pPr/>
              <a:t>154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E182E802-446D-F3FC-901A-B56AD22531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B8EFE38A-547F-2069-7A6D-43A6EE40B3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D19734C6-A35B-6A60-A823-A11E92C273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C202252-C582-4FBD-8963-9900DB132C89}" type="slidenum">
              <a:rPr lang="en-US" altLang="en-US" sz="1300">
                <a:latin typeface="Helvetica" panose="020B0604020202020204" pitchFamily="34" charset="0"/>
              </a:rPr>
              <a:pPr/>
              <a:t>155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8A0C522B-B83F-957B-8061-55C1BE2056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56C05F99-91C7-6E5B-AD47-E2FCEFEA55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B4046804-4EC8-9963-9C07-04E3866BD7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C12EB88-1F4A-4EB7-8165-525BD2A98382}" type="slidenum">
              <a:rPr lang="en-US" altLang="en-US" sz="1300">
                <a:latin typeface="Helvetica" panose="020B0604020202020204" pitchFamily="34" charset="0"/>
              </a:rPr>
              <a:pPr/>
              <a:t>156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94429110-5AB6-F1D4-577B-50F0C263DA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A8937E31-86BC-6376-12DF-801F1CD9C9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F2C539F6-3D6B-F3DE-81E4-4184B10320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39FDA62-64B7-4192-B9EB-9E2D73EC58EF}" type="slidenum">
              <a:rPr lang="en-US" altLang="en-US" sz="1300">
                <a:latin typeface="Helvetica" panose="020B0604020202020204" pitchFamily="34" charset="0"/>
              </a:rPr>
              <a:pPr/>
              <a:t>160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BE3EA3DE-E186-5671-2A05-DDAB8B6E13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5D411947-CB6C-521E-E35B-7A4FCF72C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22D7599A-9AC5-E87C-2074-FF6F79792A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8B0C06D-B89C-4450-BD72-DFF5388CDF0A}" type="slidenum">
              <a:rPr lang="en-US" altLang="en-US" smtClean="0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37FEEF59-C349-9CEF-B15A-A7EA08B4FCD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26B63AB8-D5B0-984F-FDCD-7D8BCE7736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8FABE652-49F1-C9F3-E2BA-2D42391ACC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0D54DD-821E-42E0-A64D-F1DC1459EFF8}" type="slidenum">
              <a:rPr lang="en-US" altLang="en-US" sz="1300">
                <a:latin typeface="Helvetica" panose="020B0604020202020204" pitchFamily="34" charset="0"/>
              </a:rPr>
              <a:pPr/>
              <a:t>162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026D79E6-5E01-208C-7D07-8D35157A01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B386BA5D-73A4-A669-B9EE-A4800F1FFD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AD461DB9-9C7E-7E6A-4951-4E9AD69ABB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BBBACD-5486-404E-8E6B-CBB8A71170B8}" type="slidenum">
              <a:rPr lang="en-US" altLang="en-US" sz="1300">
                <a:latin typeface="Helvetica" panose="020B0604020202020204" pitchFamily="34" charset="0"/>
              </a:rPr>
              <a:pPr/>
              <a:t>163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0BC8CE38-2349-E458-647C-CFE7B22AA2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A10D9A0E-A5FD-6922-6DCB-BDC140011F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0EB4DAA7-A44C-6C93-C19D-3F2446CF45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7858927-D194-4D1C-A55A-12E528FDE362}" type="slidenum">
              <a:rPr lang="en-US" altLang="en-US" sz="1300">
                <a:latin typeface="Helvetica" panose="020B0604020202020204" pitchFamily="34" charset="0"/>
              </a:rPr>
              <a:pPr/>
              <a:t>164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724E785F-F8FF-90CE-E32D-1461E3F01B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6CC1BF26-BC80-A083-43D0-6B492CBAF1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61E3657F-71CE-FB49-932B-C518FCC923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0B6F129-B4DB-4EB5-BBBB-104C82AA1553}" type="slidenum">
              <a:rPr lang="en-US" altLang="en-US" sz="1300">
                <a:latin typeface="Helvetica" panose="020B0604020202020204" pitchFamily="34" charset="0"/>
              </a:rPr>
              <a:pPr/>
              <a:t>165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175C92C0-740E-15F8-BD3F-A7DD686304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A94E9FDD-F328-E5C0-18B3-74EC1143DB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7B510475-417B-8F05-726F-8ACE40DCBE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A32E37-23EC-47A4-B020-63F641389479}" type="slidenum">
              <a:rPr lang="en-US" altLang="en-US" sz="1300">
                <a:latin typeface="Helvetica" panose="020B0604020202020204" pitchFamily="34" charset="0"/>
              </a:rPr>
              <a:pPr/>
              <a:t>166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30BB7194-48BD-D39D-8E86-2B5B9B587B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EB4F0951-3CD5-A445-2504-955768CAE2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FDC58A25-3C46-48AA-7742-290B74D729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30459DA-57C0-458C-A68A-C49D0109A3AA}" type="slidenum">
              <a:rPr lang="en-US" altLang="en-US" sz="1300">
                <a:latin typeface="Helvetica" panose="020B0604020202020204" pitchFamily="34" charset="0"/>
              </a:rPr>
              <a:pPr/>
              <a:t>167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663E75E8-9CE7-0781-62D1-1B4A954FAF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D72AE9B0-F750-8AF5-F52E-C7D3961A87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34503EBE-DBB4-9332-C097-458D6F5057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E9103ED-BAF9-49F2-BE13-F4E1A44AC556}" type="slidenum">
              <a:rPr lang="en-US" altLang="en-US" sz="1300">
                <a:latin typeface="Helvetica" panose="020B0604020202020204" pitchFamily="34" charset="0"/>
              </a:rPr>
              <a:pPr/>
              <a:t>168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192A239C-55D0-8CAA-1809-6C921EA516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77318CB5-167E-2B53-2F0B-F85ED0337D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B7A3BC6F-484A-0991-41CD-269100D02F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779C300-FA6C-4601-82C7-751AD36E79C0}" type="slidenum">
              <a:rPr lang="en-US" altLang="en-US" sz="1300">
                <a:latin typeface="Helvetica" panose="020B0604020202020204" pitchFamily="34" charset="0"/>
              </a:rPr>
              <a:pPr/>
              <a:t>169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E647C19E-572D-276D-2F5D-66452EAFA1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4B4AF0DB-2AC4-B997-6257-385962AB17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DD5E7531-3871-8B04-3C45-99EB11DD03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30A813-5667-4107-B3BC-9B53F16BEB78}" type="slidenum">
              <a:rPr lang="en-US" altLang="en-US" sz="1300">
                <a:latin typeface="Helvetica" panose="020B0604020202020204" pitchFamily="34" charset="0"/>
              </a:rPr>
              <a:pPr/>
              <a:t>170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BCAC384F-A4C5-0C91-C3BD-5FE65741C2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1F1E04BD-CDCA-EB6D-B005-965EC3C40A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1E927993-CC25-ADF0-A9F6-1491CB99B5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0D5772A-1E27-4109-A6F1-C3BCEDEAD6B3}" type="slidenum">
              <a:rPr lang="en-US" altLang="en-US" sz="1300">
                <a:latin typeface="Helvetica" panose="020B0604020202020204" pitchFamily="34" charset="0"/>
              </a:rPr>
              <a:pPr/>
              <a:t>171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D05B43F5-7467-B02B-40D1-71A6131E40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2B479AC4-1890-DAE3-7518-0555333DCF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40C83478-E056-D355-41BD-6AFB319E79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6FE342A-CFE2-4D68-81EB-DD4ECB01414B}" type="slidenum">
              <a:rPr lang="en-US" altLang="en-US" smtClean="0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0F305B35-9569-F486-3AE1-9CCA58E772B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71F7FAF6-C29F-1859-7675-1E0AF63BE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73D3870C-73ED-959D-846F-BD11209EBB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61060B1-B2A9-4E84-8590-CEB9D8A596FA}" type="slidenum">
              <a:rPr lang="en-US" altLang="en-US" sz="1300">
                <a:latin typeface="Helvetica" panose="020B0604020202020204" pitchFamily="34" charset="0"/>
              </a:rPr>
              <a:pPr/>
              <a:t>172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9E5A95ED-D843-F183-1745-F91539A18F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6BF0948C-B0B9-3C30-21A2-6F08CF29D7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20FD82EA-5BCB-4AFE-6A1E-189D844B60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51D469-A101-4244-A3A5-C5D2D2F3D6C3}" type="slidenum">
              <a:rPr lang="en-US" altLang="en-US" sz="1300">
                <a:latin typeface="Helvetica" panose="020B0604020202020204" pitchFamily="34" charset="0"/>
              </a:rPr>
              <a:pPr/>
              <a:t>173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17D3DDF9-80CF-2960-F893-4B401E6C6A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7118B860-1FDD-BD66-AA39-B8835E6DDF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23E9DA86-9995-9861-6642-A7B288363E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BEBFD10-47C8-4D0F-8412-F6D515BF2024}" type="slidenum">
              <a:rPr lang="en-US" altLang="en-US" sz="1300">
                <a:latin typeface="Helvetica" panose="020B0604020202020204" pitchFamily="34" charset="0"/>
              </a:rPr>
              <a:pPr/>
              <a:t>174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C4EF8C5A-8307-F0BF-AF4D-2A54D1EBD7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A8D91E60-3F4D-3541-B5FD-64286BC61B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89CE26D1-64DA-FED7-BBCE-F42A9B31DA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3153779-F574-4640-8355-F653DD930E34}" type="slidenum">
              <a:rPr lang="en-US" altLang="en-US" sz="1300">
                <a:latin typeface="Helvetica" panose="020B0604020202020204" pitchFamily="34" charset="0"/>
              </a:rPr>
              <a:pPr/>
              <a:t>175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D62786EF-28AB-66DE-05A6-96475C710D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B6284361-3A9B-F23C-4395-4A61B6365B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D3BBD5F0-2725-F40C-F4B9-A818A2B9A0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7EA5CE9-CBD9-4DB6-B956-1397782C2416}" type="slidenum">
              <a:rPr lang="en-US" altLang="en-US" sz="1300">
                <a:latin typeface="Helvetica" panose="020B0604020202020204" pitchFamily="34" charset="0"/>
              </a:rPr>
              <a:pPr/>
              <a:t>176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8C055AAB-46FC-2312-9C63-D9B7144D4D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263DA73E-23C7-01EC-22BC-CAB138A038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94FFB9CA-BCFB-6117-FCB5-FC72BB9E05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1940207-98C2-427F-A12B-D579012EFC06}" type="slidenum">
              <a:rPr lang="en-US" altLang="en-US" sz="1300">
                <a:latin typeface="Helvetica" panose="020B0604020202020204" pitchFamily="34" charset="0"/>
              </a:rPr>
              <a:pPr/>
              <a:t>177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8D5A2391-3768-EB1B-6EAF-BB48B5E0E0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7B6AA355-8AF8-F05C-93BF-45ACC49D9E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E93B6814-CA05-87BB-2887-500D67B6B8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C26FE0F-1DD8-4F23-9F1C-53A6786925EA}" type="slidenum">
              <a:rPr lang="en-US" altLang="en-US" sz="1300">
                <a:latin typeface="Helvetica" panose="020B0604020202020204" pitchFamily="34" charset="0"/>
              </a:rPr>
              <a:pPr/>
              <a:t>178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A2B75856-4118-4F5D-CE33-8BC10E0FF6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2AC6B006-F841-63F9-FA01-DC0B2BC188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796DD6C9-5F3D-AF4A-2B1C-9803E956BD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249EAF-6A83-4CFB-BD19-6A34EDBFDBC8}" type="slidenum">
              <a:rPr lang="en-US" altLang="en-US" sz="1300">
                <a:latin typeface="Helvetica" panose="020B0604020202020204" pitchFamily="34" charset="0"/>
              </a:rPr>
              <a:pPr/>
              <a:t>179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25DCD531-04DC-7F8D-F5C4-6FF32B2795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3FCD139E-D353-8645-0B5C-AD4ACD5385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>
            <a:extLst>
              <a:ext uri="{FF2B5EF4-FFF2-40B4-BE49-F238E27FC236}">
                <a16:creationId xmlns:a16="http://schemas.microsoft.com/office/drawing/2014/main" id="{C69E8A5B-CB62-8059-59A8-DA6DDB3DD4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>
            <a:extLst>
              <a:ext uri="{FF2B5EF4-FFF2-40B4-BE49-F238E27FC236}">
                <a16:creationId xmlns:a16="http://schemas.microsoft.com/office/drawing/2014/main" id="{E1B2212D-B9EB-CF34-4BEB-70B3D608A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8068" name="Slide Number Placeholder 3">
            <a:extLst>
              <a:ext uri="{FF2B5EF4-FFF2-40B4-BE49-F238E27FC236}">
                <a16:creationId xmlns:a16="http://schemas.microsoft.com/office/drawing/2014/main" id="{B7D9B638-0FB1-E054-4728-310D1AA64C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2F00E48-35CD-40C2-9041-D3AB233272FC}" type="slidenum">
              <a:rPr lang="en-US" altLang="en-US" sz="1300">
                <a:latin typeface="Helvetica" panose="020B0604020202020204" pitchFamily="34" charset="0"/>
              </a:rPr>
              <a:pPr/>
              <a:t>180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C418D4BC-06B9-6BD5-B703-902AE10CBE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55DD0A5-7B1D-4FFA-83F3-C51DA2966950}" type="slidenum">
              <a:rPr lang="en-US" altLang="en-US" sz="1300">
                <a:latin typeface="Helvetica" panose="020B0604020202020204" pitchFamily="34" charset="0"/>
              </a:rPr>
              <a:pPr/>
              <a:t>181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8C47D4D6-9563-AB32-C7D2-2B61367FC3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89242D69-D287-4D25-C452-9E37F021B5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2DF4288F-1BD5-D1FA-AF51-28B0950C5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580F0C6-15CB-45C8-8132-8AB1428C2C3E}" type="slidenum">
              <a:rPr lang="en-US" altLang="en-US" smtClean="0">
                <a:latin typeface="Helvetica" panose="020B0604020202020204" pitchFamily="34" charset="0"/>
              </a:rPr>
              <a:pPr/>
              <a:t>21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3C841CAE-4141-5B64-4FD4-75C363F2C1C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A51A9F34-736C-B98A-4606-F70FCCC60B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00F558CF-F1F3-7860-0293-599C65CEDC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502032A-6480-466D-A5E0-8B97463DB542}" type="slidenum">
              <a:rPr lang="en-US" altLang="en-US" sz="1300">
                <a:latin typeface="Helvetica" panose="020B0604020202020204" pitchFamily="34" charset="0"/>
              </a:rPr>
              <a:pPr/>
              <a:t>182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B9BFC78C-3643-469E-9643-CFBA1AD91B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F3287952-2B46-A865-31F5-104FE6C7C1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937EB80B-ECA7-14D4-AE3E-0B371D861E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B7C1F21-DAF4-43F2-92E6-EB9DECABE02C}" type="slidenum">
              <a:rPr lang="en-US" altLang="en-US" sz="1300">
                <a:latin typeface="Helvetica" panose="020B0604020202020204" pitchFamily="34" charset="0"/>
              </a:rPr>
              <a:pPr/>
              <a:t>184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489F41E6-72E9-F29D-4F09-B7B37EF9F9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05329AB0-4F44-4310-FE1A-D2264C2309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A10B2C88-DD82-2567-1B3A-F2433D42B1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4C14E14-3858-4836-9857-8BC6F276EBF2}" type="slidenum">
              <a:rPr lang="en-US" altLang="en-US" sz="1300">
                <a:latin typeface="Helvetica" panose="020B0604020202020204" pitchFamily="34" charset="0"/>
              </a:rPr>
              <a:pPr/>
              <a:t>185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7544BC4B-DA34-37D3-E073-0043BFBC94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BE89B162-7E40-F1BA-07B0-9373DB87C1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EC82A88F-F602-DFF4-48E8-149F36EB95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782DB9-3ACD-45DC-AEAE-ECB2A441E8FD}" type="slidenum">
              <a:rPr lang="en-US" altLang="en-US" sz="1300">
                <a:latin typeface="Helvetica" panose="020B0604020202020204" pitchFamily="34" charset="0"/>
              </a:rPr>
              <a:pPr/>
              <a:t>186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02672C39-0D15-6E79-EC13-78577E1032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3F402C4E-5B1E-F866-D794-A79E9649F3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7417C6E1-C440-FCA0-8585-8786717E3C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C899A27-C74F-458B-8D01-D4BCA9790EFA}" type="slidenum">
              <a:rPr lang="en-US" altLang="en-US" sz="1300">
                <a:latin typeface="Helvetica" panose="020B0604020202020204" pitchFamily="34" charset="0"/>
              </a:rPr>
              <a:pPr/>
              <a:t>187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905AC3B8-C7E5-5E8F-ED6F-576F765ADD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C31D47C6-6836-CB79-5C29-D83E9BAEF0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BDA13533-EBC1-C52E-BF78-90A107FD01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EF2B69-EDD3-4181-BC00-C9D5AF8C9785}" type="slidenum">
              <a:rPr lang="en-US" altLang="en-US" sz="1300">
                <a:latin typeface="Helvetica" panose="020B0604020202020204" pitchFamily="34" charset="0"/>
              </a:rPr>
              <a:pPr/>
              <a:t>188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BA61F8E0-2740-11B3-1535-95DA3BECD7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CD4EDC25-A28F-CE28-4BBC-B1092D136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47D66686-323A-9466-2ADD-5FFEDC4FA0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8269B6A-BB23-460C-9727-24A1282BB223}" type="slidenum">
              <a:rPr lang="en-US" altLang="en-US" sz="1300">
                <a:latin typeface="Helvetica" panose="020B0604020202020204" pitchFamily="34" charset="0"/>
              </a:rPr>
              <a:pPr/>
              <a:t>189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7819E01D-4AFF-1D36-2C0C-C67CAA437E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085150DF-8B0A-F24F-B212-3AF3B4FF04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1ED03F79-6830-36B0-5FE5-16BC096ED7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3919892-4A27-4077-8B3C-8DB1332C86EA}" type="slidenum">
              <a:rPr lang="en-US" altLang="en-US" sz="1300">
                <a:latin typeface="Helvetica" panose="020B0604020202020204" pitchFamily="34" charset="0"/>
              </a:rPr>
              <a:pPr/>
              <a:t>190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A0E8FDE7-3C34-3C92-AFAD-4F81EB48D2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73E30871-0F7B-E7B9-3B7C-4DBF0E8F63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91A567B5-7629-705A-066D-B5D331C91E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B24C86B-9E0A-4924-92EA-B6DA0A980E17}" type="slidenum">
              <a:rPr lang="en-US" altLang="en-US" smtClean="0">
                <a:latin typeface="Helvetica" panose="020B0604020202020204" pitchFamily="34" charset="0"/>
              </a:rPr>
              <a:pPr/>
              <a:t>22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585A2374-F0A4-E02E-9A51-29B80FA6D5C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C2C9CBF8-F789-1572-F595-71CCF855CC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4B45A4E0-9392-10D2-9B4D-D53921849F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0EE3C5A-AEC7-49C2-A866-BF6ED8D0DB4C}" type="slidenum">
              <a:rPr lang="en-US" altLang="en-US" smtClean="0">
                <a:latin typeface="Helvetica" panose="020B0604020202020204" pitchFamily="34" charset="0"/>
              </a:rPr>
              <a:pPr/>
              <a:t>23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E237832F-A6A7-E953-2B75-B9855487BF6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F82337B1-3B30-AD46-446E-7A0E8C2ACF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CCA4CB5E-10E2-F07E-A05E-37061E3923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A0A5C5C-11CF-4E68-82F3-AD6E1B656D48}" type="slidenum">
              <a:rPr lang="en-US" altLang="en-US" smtClean="0">
                <a:latin typeface="Helvetica" panose="020B0604020202020204" pitchFamily="34" charset="0"/>
              </a:rPr>
              <a:pPr/>
              <a:t>24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0972775D-9A0B-A002-A7EA-CDCAB86C279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4B8C4E61-20AD-4FB3-A9CE-ED24F1DE6F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FE8367FE-22F3-EA40-6A2C-E0241B1C16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188FF5D-2E0E-47EC-8D27-B83D117327E4}" type="slidenum">
              <a:rPr lang="en-US" altLang="en-US" smtClean="0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3C3D7B4-4303-C177-8DCA-6F0ED4F1E3C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441C0F4-683C-1A5C-ECC7-C8798ABC9B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A98B2063-1093-EDA2-730B-34145943B2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6F226A2-FEFE-435F-A702-28D446123C44}" type="slidenum">
              <a:rPr lang="en-US" altLang="en-US" smtClean="0">
                <a:latin typeface="Helvetica" panose="020B0604020202020204" pitchFamily="34" charset="0"/>
              </a:rPr>
              <a:pPr/>
              <a:t>26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56D5B788-F8E6-FBE9-C65D-CB9A356EBF8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72CDB784-3324-C533-85D4-B84466B59F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9C89A71D-8D3B-8A20-A0FD-8CDD4AA082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2052130-7E82-48B8-A03E-460EAEFA04AF}" type="slidenum">
              <a:rPr lang="en-US" altLang="en-US" smtClean="0">
                <a:latin typeface="Helvetica" panose="020B0604020202020204" pitchFamily="34" charset="0"/>
              </a:rPr>
              <a:pPr/>
              <a:t>27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CFB75124-39AC-9A37-AE7B-20B16A04CD6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B6A0A99F-9FA5-4B45-5345-51EE980F6D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D9774869-1129-9F9B-4A4A-3650BB79AD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F7F032F-E149-4B99-9BFD-D03189BA6EEC}" type="slidenum">
              <a:rPr lang="en-US" altLang="en-US" smtClean="0">
                <a:latin typeface="Helvetica" panose="020B0604020202020204" pitchFamily="34" charset="0"/>
              </a:rPr>
              <a:pPr/>
              <a:t>28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0AFF272A-4461-008B-3FD3-A29A4C6519E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9EA37ED7-1D84-3344-CFE3-6ACC607AFC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B7CDC2CE-3270-F3A4-B8D2-6FE7B80850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A021304-90B5-420B-AB8A-FCF7D5C98649}" type="slidenum">
              <a:rPr lang="en-US" altLang="en-US" smtClean="0">
                <a:latin typeface="Helvetica" panose="020B0604020202020204" pitchFamily="34" charset="0"/>
              </a:rPr>
              <a:pPr/>
              <a:t>29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53D5900E-8341-C6B2-221C-6297FED6A5E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10561CF6-78ED-332C-8696-EF4630BB3A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C9AEAC96-DBA0-8B25-4C07-E3F358B097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BA730A-57AC-4997-AD82-71CDA6546140}" type="slidenum">
              <a:rPr lang="en-US" altLang="en-US" smtClean="0">
                <a:latin typeface="Helvetica" panose="020B0604020202020204" pitchFamily="34" charset="0"/>
              </a:rPr>
              <a:pPr/>
              <a:t>30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526F948D-903A-3F2E-217D-13E9784F3AB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3675AFFA-CC8B-ED8E-1FD8-636332F57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AA480A2E-7D95-BFB4-23CD-A3739DD862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241BAC0-DD09-4205-B026-FCA6943BF199}" type="slidenum">
              <a:rPr lang="en-US" altLang="en-US" smtClean="0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CE61F324-9FCB-FF34-29BF-3C79BA677F7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E0A9471D-A25D-C882-B5E2-671E150B0F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A40364F0-A5C6-888A-2FF1-8734A2DFBF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B926C0-753F-4520-8C82-65935AB3E495}" type="slidenum">
              <a:rPr lang="en-US" altLang="en-US" smtClean="0">
                <a:latin typeface="Helvetica" panose="020B0604020202020204" pitchFamily="34" charset="0"/>
              </a:rPr>
              <a:pPr/>
              <a:t>32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28660D75-868D-4013-9E43-E438A5B3621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93B3CB1C-9CA7-1D58-0C3F-774B56C09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D8C2DB45-7046-18B6-7581-0682D133F2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09D945F-7990-4A6F-AE4A-CCDA5D80A380}" type="slidenum">
              <a:rPr lang="en-US" altLang="en-US" smtClean="0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550FBA36-21FE-ED5A-1566-054C8349C71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30B8FEBF-1C09-3D9B-65C8-7251659D41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2D3EE177-5419-F4FD-073A-55A43F0F07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CE3FD66-29A7-4BBD-9AD1-A8401D8DFAA2}" type="slidenum">
              <a:rPr lang="en-US" altLang="en-US" smtClean="0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A0E446C6-97C7-D671-8314-04351804395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641C0E5A-6FEE-A761-0B1A-7762212E48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2D047535-9641-B66F-B9D2-E292138172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B12ECDB-49CD-47A0-A9E4-B0BFB24DC5D4}" type="slidenum">
              <a:rPr lang="en-US" altLang="en-US" smtClean="0">
                <a:latin typeface="Helvetica" panose="020B0604020202020204" pitchFamily="34" charset="0"/>
              </a:rPr>
              <a:pPr/>
              <a:t>35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7B916279-A75B-319C-86E4-839C63160E8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0DE754ED-C39B-5A3B-04AD-AE1893D5BB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DE06B1C3-5230-EE22-299B-5F049B4978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8B4B02F-40F9-4FB0-B48D-356190958D2B}" type="slidenum">
              <a:rPr lang="en-US" altLang="en-US" smtClean="0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036DDBC6-5634-BDA6-12AB-8818B8AE652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CB28E5FE-447E-594B-D50F-CAAC4FAC4F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BF90922B-8694-2156-418F-1FD8336CCF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F34C13-F647-44EA-8FB1-9B12C702150C}" type="slidenum">
              <a:rPr lang="en-US" altLang="en-US" smtClean="0">
                <a:latin typeface="Helvetica" panose="020B0604020202020204" pitchFamily="34" charset="0"/>
              </a:rPr>
              <a:pPr/>
              <a:t>36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9DBA24C6-6D96-9F9E-DADF-2EDCC9798C6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1A99CC12-76B6-8978-F86B-2FD27C1D3F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5B8B87A2-8CC2-C2BE-FF1B-19F2A33948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174C54D-51C4-4D00-9E82-AF4A7A05EDFD}" type="slidenum">
              <a:rPr lang="en-US" altLang="en-US" smtClean="0">
                <a:latin typeface="Helvetica" panose="020B0604020202020204" pitchFamily="34" charset="0"/>
              </a:rPr>
              <a:pPr/>
              <a:t>38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41C7D953-5A56-0C28-EB34-FE8FE8A8A93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0252C852-2AAB-C34F-1FE6-29CB8C553B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781A1D40-6FCB-D3BA-BD92-24729A6B56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3B2E69E-F21D-4266-AE3E-A94442FC6CF3}" type="slidenum">
              <a:rPr lang="en-US" altLang="en-US" smtClean="0">
                <a:latin typeface="Helvetica" panose="020B0604020202020204" pitchFamily="34" charset="0"/>
              </a:rPr>
              <a:pPr/>
              <a:t>39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08FDE953-F9D5-2905-41AF-156CADDC8E6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9B24F539-88F2-B6BB-0229-3282A0110A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11B8EEB9-5CD5-21FF-45ED-086BC2ECF0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DD6BCA8-E441-4D5E-B309-64E6228EF5D5}" type="slidenum">
              <a:rPr lang="en-US" altLang="en-US" smtClean="0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323F90D6-1C96-0454-89F1-9196640690C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55DCDD4C-B4E8-852B-7AA7-1CC307859D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36FE6587-859C-91E5-44AF-3EA3BE5C8B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CBF3944-6544-4918-ADA9-6D38D4819E2A}" type="slidenum">
              <a:rPr lang="en-US" altLang="en-US" smtClean="0">
                <a:latin typeface="Helvetica" panose="020B0604020202020204" pitchFamily="34" charset="0"/>
              </a:rPr>
              <a:pPr/>
              <a:t>41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A5A390F1-8C5C-B87A-73FA-A35205AA5BE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EA464311-0B7E-8251-DFDE-D50E38A324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1C4F988F-678A-6FE2-F15A-B9C16E3BF3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F8CB85B-B215-46C8-8B19-79D1BA57DA65}" type="slidenum">
              <a:rPr lang="en-US" altLang="en-US" smtClean="0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82F1D741-B369-42C2-24A9-0D726F10A35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18FECD4F-33C1-351C-3DBB-5FF7EDBC28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02EA2D67-500B-0910-0E59-12B6381F5E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412EE3A-80C2-43BD-BFAC-799035F8DA8F}" type="slidenum">
              <a:rPr lang="en-US" altLang="en-US" smtClean="0">
                <a:latin typeface="Helvetica" panose="020B0604020202020204" pitchFamily="34" charset="0"/>
              </a:rPr>
              <a:pPr/>
              <a:t>43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1C8915F6-E912-0572-2966-85AF7BD2F3E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FB5C7494-3BAD-3436-7502-A0243F3873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70B6DA8D-F484-7382-65B0-F20A68CEDA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324F922-6F18-4C6E-9EF1-72B2EFCD78BF}" type="slidenum">
              <a:rPr lang="en-US" altLang="en-US" smtClean="0">
                <a:latin typeface="Helvetica" panose="020B0604020202020204" pitchFamily="34" charset="0"/>
              </a:rPr>
              <a:pPr/>
              <a:t>44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A2CBF185-6546-9104-6F3E-EF119DE00ED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0A594B37-5D1A-BFA9-8599-6EFEA6191A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BB3F4E66-3E31-A508-21A6-F50E413FE4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8EDD0A0-1AB7-416B-AF74-74941725D77F}" type="slidenum">
              <a:rPr lang="en-US" altLang="en-US" smtClean="0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8109E497-CED0-0BFF-979E-A21A09CA011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D265F40D-5437-BA74-2F12-38DEFFCB36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9CD13199-A626-69E0-8C23-6A8D1210D2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07C6589-4512-4489-A0B0-F5C3044313E5}" type="slidenum">
              <a:rPr lang="en-US" altLang="en-US" smtClean="0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F5FA5680-4542-1027-2437-0D280A91C6E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96A0CEC6-CA0A-7563-8A35-C7EF36740A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FB83315F-4AA3-E299-3EDD-BF7429BB02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F6DD98E-5DAE-4F6B-B7AD-AB302B0FBB0D}" type="slidenum">
              <a:rPr lang="en-US" altLang="en-US" smtClean="0">
                <a:latin typeface="Helvetica" panose="020B0604020202020204" pitchFamily="34" charset="0"/>
              </a:rPr>
              <a:pPr/>
              <a:t>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C8675DFE-0FED-8BE4-5D77-A65B7589F1A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B16C643-0394-B851-7EDE-E527DF5D4F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E3CD26F8-BA8B-9DD4-B399-5A9C9801B3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239E8CD-57F4-4655-BEB6-D9BA8FCD8FBD}" type="slidenum">
              <a:rPr lang="en-US" altLang="en-US" smtClean="0">
                <a:latin typeface="Helvetica" panose="020B0604020202020204" pitchFamily="34" charset="0"/>
              </a:rPr>
              <a:pPr/>
              <a:t>47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03B91445-38FB-DE98-8A84-30114C5B3B8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F7B0C59D-7D8F-B627-66CF-974F4C394A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93093F79-A2AF-597E-2773-99D99BBA7C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1284E33-722B-4656-9EE4-B4EB0511197E}" type="slidenum">
              <a:rPr lang="en-US" altLang="en-US" smtClean="0">
                <a:latin typeface="Helvetica" panose="020B0604020202020204" pitchFamily="34" charset="0"/>
              </a:rPr>
              <a:pPr/>
              <a:t>48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D3C1CDE1-018B-D37B-7893-3A8AE95D260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79E593FF-3B8B-865B-1F0F-F2ABDB9DC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6341487B-D905-0C70-1538-4B262EAC08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DDE32C-56A8-4639-96B2-875A071875DA}" type="slidenum">
              <a:rPr lang="en-US" altLang="en-US" smtClean="0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1457AD83-A037-001C-3C6A-CA3F1F4C4C4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604818E5-E069-16B4-8AD5-BAED9DA4D5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D45B16B3-F80F-62E0-06F1-8773467F75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D18F151-4F3B-41D9-970F-775CE6BACDB3}" type="slidenum">
              <a:rPr lang="en-US" altLang="en-US" smtClean="0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389A24DA-681A-8DDA-D5D1-AE356844FD8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E664C9EA-A460-E5DD-9D42-4A9B57DAE4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BE7AD97E-3BE0-1C52-42FF-27D91BE520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FB41E3F-8213-4D79-81D1-AD8B09D96276}" type="slidenum">
              <a:rPr lang="en-US" altLang="en-US" smtClean="0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CF84116D-4F5C-AC03-FEE7-0075FF0B13A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A4E24A6F-22B4-626F-3146-0B8BDFFF9C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17ECD402-5FD3-59E4-C216-A5BD502AAA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90B07DA-3D37-40AF-8D12-D0CD7D83113B}" type="slidenum">
              <a:rPr lang="en-US" altLang="en-US" smtClean="0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10B73D2E-0811-311E-DB53-09EEA616B89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F1A2A6B9-BD45-EAC5-8E21-AEA838646F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BE111BD6-BB1B-502B-7A5C-E24FD78EA6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C5CE7FE-B343-4BA4-B36F-ED60B397AC8F}" type="slidenum">
              <a:rPr lang="en-US" altLang="en-US" smtClean="0">
                <a:latin typeface="Helvetica" panose="020B0604020202020204" pitchFamily="34" charset="0"/>
              </a:rPr>
              <a:pPr/>
              <a:t>54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F919D8BD-CBB2-18AA-EB3F-35B470E6558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50C8F5DB-E66C-93EE-2832-9AA7500696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BAD3874B-E92F-A0D9-AE02-98746A3CB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2A33D5C-589A-42B8-AE3A-3ECB9154CB56}" type="slidenum">
              <a:rPr lang="en-US" altLang="en-US" smtClean="0">
                <a:latin typeface="Helvetica" panose="020B0604020202020204" pitchFamily="34" charset="0"/>
              </a:rPr>
              <a:pPr/>
              <a:t>55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67734078-45B3-96CE-71D9-DA14FD9C99B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B5DA49B4-5505-DEAF-10CA-9E2632FCCE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A353144A-EB39-F13E-A92C-9E3457163E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08A43C-CB80-40E5-BE65-70E0C3540D9D}" type="slidenum">
              <a:rPr lang="en-US" altLang="en-US" smtClean="0">
                <a:latin typeface="Helvetica" panose="020B0604020202020204" pitchFamily="34" charset="0"/>
              </a:rPr>
              <a:pPr/>
              <a:t>56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8E6999CB-ABE2-A546-A6C6-F2D9B83409C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9B045D45-5838-C6DD-5FEB-6439C3B4C7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4BBDA77B-1D05-CCC6-D8F0-3AC8EDEA35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4D53EAF-2501-4DAE-9021-A5BCB05090BA}" type="slidenum">
              <a:rPr lang="en-US" altLang="en-US" smtClean="0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5E1A62F0-129D-E845-6EAF-24BD158EF6C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65F1CD98-9DDD-6469-093D-A436270BC9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E21DA142-525B-5F47-2C32-D709124972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E56ABDE-2B92-4914-AB90-BB11663CF708}" type="slidenum">
              <a:rPr lang="en-US" altLang="en-US" smtClean="0">
                <a:latin typeface="Helvetica" panose="020B0604020202020204" pitchFamily="34" charset="0"/>
              </a:rPr>
              <a:pPr/>
              <a:t>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5A9BA334-21AB-D8C4-D3BC-1F21EDC442D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BE4D61FD-B1A6-2499-FA10-20BCBD2B93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533293AA-E468-7EC6-C36E-500BC9E428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8E14617-2D86-4BDC-AC34-75A12A49DD80}" type="slidenum">
              <a:rPr lang="en-US" altLang="en-US" smtClean="0">
                <a:latin typeface="Helvetica" panose="020B0604020202020204" pitchFamily="34" charset="0"/>
              </a:rPr>
              <a:pPr/>
              <a:t>58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19F31C04-52BE-030A-F4BE-DA09D743894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5ADB001C-3488-F355-229B-718326F704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3318D69A-34F9-3472-AF61-0AA3296F5C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DACE726-FBAE-49B9-B9FE-7D2EFBEF71D5}" type="slidenum">
              <a:rPr lang="en-US" altLang="en-US" smtClean="0">
                <a:latin typeface="Helvetica" panose="020B0604020202020204" pitchFamily="34" charset="0"/>
              </a:rPr>
              <a:pPr/>
              <a:t>59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1E3D554B-D167-360D-A00D-5F3CF84A4D1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1A731DB9-0E3D-B8B9-F902-07C88CE945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F277ADDD-9BAF-7B8B-7A9C-EBBF86F5E9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67F7F36-2157-48C3-B558-5DAA98E56813}" type="slidenum">
              <a:rPr lang="en-US" altLang="en-US" smtClean="0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B7A259C9-5107-4E42-7923-B0CD150B02F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0BD702AA-2B1F-3C42-2A51-57B690EFFE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2D263180-E841-300F-6B71-DEAA8DA3D3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F872918-03DE-451D-87B3-946A4F159A7B}" type="slidenum">
              <a:rPr lang="en-US" altLang="en-US" smtClean="0">
                <a:latin typeface="Helvetica" panose="020B0604020202020204" pitchFamily="34" charset="0"/>
              </a:rPr>
              <a:pPr/>
              <a:t>61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8C6D049D-C888-18B8-3DA2-2C73E3186F8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455F8B39-9F34-A2C8-F99C-19D6178EBA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C7A2AEE1-99DE-11C6-F086-271A90D354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2709918-3548-4C7E-B990-67C82FB8C6FD}" type="slidenum">
              <a:rPr lang="en-US" altLang="en-US" smtClean="0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4FBFD5B4-362D-0D15-2CD8-6506E687747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1CB1E5AA-E610-B61B-077E-5396ED31D9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3995109B-8F7D-F98B-17B0-80B5C60F41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E1419F8-0D71-405C-8409-5AF3FA1764AE}" type="slidenum">
              <a:rPr lang="en-US" altLang="en-US" smtClean="0">
                <a:latin typeface="Helvetica" panose="020B0604020202020204" pitchFamily="34" charset="0"/>
              </a:rPr>
              <a:pPr/>
              <a:t>63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F8075063-1D3B-A17E-3673-AE731572EE8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4479090B-DCB8-71D7-3377-4EB4AD9B48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3D8133A0-C9AE-2948-A5FA-77AA6AA458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8BD0C0F-7119-40C4-9DAE-FF3B3EA4DFB0}" type="slidenum">
              <a:rPr lang="en-US" altLang="en-US" smtClean="0">
                <a:latin typeface="Helvetica" panose="020B0604020202020204" pitchFamily="34" charset="0"/>
              </a:rPr>
              <a:pPr/>
              <a:t>64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90DFAE5-DE12-A49F-89C6-6B221C24B33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72C04BED-A601-3B4C-FDF6-785AACF796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00E334F3-9A52-BC83-EFE8-B20DE816F4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8F993B-CB4E-40B6-8CF4-325C8A4227F2}" type="slidenum">
              <a:rPr lang="en-US" altLang="en-US" smtClean="0">
                <a:latin typeface="Helvetica" panose="020B0604020202020204" pitchFamily="34" charset="0"/>
              </a:rPr>
              <a:pPr/>
              <a:t>65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D2E86750-C49B-8BC6-C666-1F8DC83213B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063EC031-B4E0-517B-2E8E-1334BF0080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46B3DE7B-5574-C75C-33E9-97FD84B440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5E274E1-E14B-4765-81DA-C1518D52473B}" type="slidenum">
              <a:rPr lang="en-US" altLang="en-US" smtClean="0">
                <a:latin typeface="Helvetica" panose="020B0604020202020204" pitchFamily="34" charset="0"/>
              </a:rPr>
              <a:pPr/>
              <a:t>66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45D0F8F4-9798-09A8-6E54-EA1D21E6549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AE64E8BE-29E9-0427-CE33-CB6424A6D6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893D0037-C090-A49A-0091-F5373C299D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65952CA-B4D9-4CB9-A7CB-74F924D544E4}" type="slidenum">
              <a:rPr lang="en-US" altLang="en-US" smtClean="0">
                <a:latin typeface="Helvetica" panose="020B0604020202020204" pitchFamily="34" charset="0"/>
              </a:rPr>
              <a:pPr/>
              <a:t>67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1C3E3DB3-C017-0DA2-4CBF-E62D67C714B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43D8056D-218E-ED2F-9564-F29BE235F2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EC296850-EE8C-B9E2-80CD-25EE2B4402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DAF8C5D-4B03-4962-9A80-9554BF2636C2}" type="slidenum">
              <a:rPr lang="en-US" altLang="en-US" smtClean="0">
                <a:latin typeface="Helvetica" panose="020B0604020202020204" pitchFamily="34" charset="0"/>
              </a:rPr>
              <a:pPr/>
              <a:t>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42DAED88-2EDD-23F0-7471-B00A165943D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11DDCF07-649E-C7F0-8559-FDB552EC2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E401C57D-91DE-DE98-75D3-B6BB1CF0AC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DCFB32B-4301-4D36-86E8-EF4FD8BBB24E}" type="slidenum">
              <a:rPr lang="en-US" altLang="en-US" smtClean="0">
                <a:latin typeface="Helvetica" panose="020B0604020202020204" pitchFamily="34" charset="0"/>
              </a:rPr>
              <a:pPr/>
              <a:t>68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61B040A8-F629-2B32-CA87-FA743577C81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E1CAA692-9B88-CDFE-E9F0-52646ACADF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DBD39F56-42F4-A872-69BB-3D73D4AB9E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65A6645-8716-47F3-AA7C-2B076B1EF6A9}" type="slidenum">
              <a:rPr lang="en-US" altLang="en-US" smtClean="0">
                <a:latin typeface="Helvetica" panose="020B0604020202020204" pitchFamily="34" charset="0"/>
              </a:rPr>
              <a:pPr/>
              <a:t>69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44F10509-4E3C-9ADC-F501-0EFB77CE0A9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A0720D86-C06E-696C-D910-20EF78B4A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33A4EC00-5FD6-7FC2-5FBE-D73279D435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5E513B-C628-4A15-8A22-177381F16F3B}" type="slidenum">
              <a:rPr lang="en-US" altLang="en-US" smtClean="0">
                <a:latin typeface="Helvetica" panose="020B0604020202020204" pitchFamily="34" charset="0"/>
              </a:rPr>
              <a:pPr/>
              <a:t>70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1849F799-F00E-9FBB-C7F9-55F77DA3686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D0E7D93F-2910-99B3-8668-06AD51F470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A6C9573A-967C-9D91-F784-4E066B5595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7C0B6B8-870F-40B8-8CD9-A494DC19C717}" type="slidenum">
              <a:rPr lang="en-US" altLang="en-US">
                <a:latin typeface="Times New Roman" panose="02020603050405020304" pitchFamily="18" charset="0"/>
              </a:rPr>
              <a:pPr/>
              <a:t>71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E135E32-C8EC-A076-A1E3-81A70CEC725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6B19FA98-FD47-749D-46FD-FBAD246D32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79EE7126-D048-F487-E267-211160853F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421C807-4EFD-4616-9DBF-261414F06733}" type="slidenum">
              <a:rPr lang="en-US" altLang="en-US">
                <a:latin typeface="Times New Roman" panose="02020603050405020304" pitchFamily="18" charset="0"/>
              </a:rPr>
              <a:pPr/>
              <a:t>72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83EFDA8-CF8D-4C44-BED6-3C7EAA07A1D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B420CCF8-7B10-EF7B-CE59-CE8AB192BE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A05B363B-7B97-63CC-4EF7-9F549652AA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9E6C681-6E1D-4FE7-A08E-6107D96E8C26}" type="slidenum">
              <a:rPr lang="en-US" altLang="en-US">
                <a:latin typeface="Times New Roman" panose="02020603050405020304" pitchFamily="18" charset="0"/>
              </a:rPr>
              <a:pPr/>
              <a:t>73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F5807061-77F1-6630-56A8-FE2AB4A25BB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975198C6-02F7-647D-5B09-4D48D91B6D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AAC60EA8-0589-DCBB-561C-28CD7F0271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C77710-50CF-4C6C-98D6-87E42647E155}" type="slidenum">
              <a:rPr lang="en-US" altLang="en-US">
                <a:latin typeface="Times New Roman" panose="02020603050405020304" pitchFamily="18" charset="0"/>
              </a:rPr>
              <a:pPr/>
              <a:t>74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0CD43827-0317-9A01-0AD3-7F27B8A66B0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8987E737-CEB7-792C-CC9E-239A805376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29BB9CFE-AD99-1B43-8ECD-05C1B10E24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9EF35AE-4214-4AF4-B748-1002B1ED778C}" type="slidenum">
              <a:rPr lang="en-US" altLang="en-US">
                <a:latin typeface="Times New Roman" panose="02020603050405020304" pitchFamily="18" charset="0"/>
              </a:rPr>
              <a:pPr/>
              <a:t>75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4E88D67F-816E-B782-BBA8-2EF15A3C58F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030C6C67-DAA4-1E5C-B234-939648D205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41469669-672C-76C8-1461-DA97B1450B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DA1DDC-A564-4EC6-8EDA-4E3E6D469A33}" type="slidenum">
              <a:rPr lang="en-US" altLang="en-US">
                <a:latin typeface="Times New Roman" panose="02020603050405020304" pitchFamily="18" charset="0"/>
              </a:rPr>
              <a:pPr/>
              <a:t>76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E07E0F7B-544D-D112-85DE-3284EC2C5FB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174684D1-CA79-D895-547A-FAF489DB15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C70FF5E-0D1B-F260-BA41-056E120311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057F29D-9280-4ECB-ADDC-08F163760CB0}" type="slidenum">
              <a:rPr lang="en-US" altLang="en-US">
                <a:latin typeface="Times New Roman" panose="02020603050405020304" pitchFamily="18" charset="0"/>
              </a:rPr>
              <a:pPr/>
              <a:t>77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6BC0758D-F283-4076-F189-8487D976407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35355CF5-2402-253A-A0E2-F021DAA78B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265BCF80-C5D2-61AE-2333-C5D370EAB8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622F9EF-5426-4A3D-99DA-1F3186CFA3CC}" type="slidenum">
              <a:rPr lang="en-US" altLang="en-US" smtClean="0">
                <a:latin typeface="Helvetica" panose="020B0604020202020204" pitchFamily="34" charset="0"/>
              </a:rPr>
              <a:pPr/>
              <a:t>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717764F1-7CD4-AF86-376F-A36CE24740C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FF29AEBB-F40A-9372-C1E2-B072AE9569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B6FF936E-ABAF-FDB2-3E24-F852FA1C15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02F2A7E-CECD-4AF5-BF09-E14B0D82FC0F}" type="slidenum">
              <a:rPr lang="en-US" altLang="en-US">
                <a:latin typeface="Times New Roman" panose="02020603050405020304" pitchFamily="18" charset="0"/>
              </a:rPr>
              <a:pPr/>
              <a:t>78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6AAA2BDD-765A-9E68-CFC9-D9358DA866E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CD46D1EA-2794-C63D-4645-E9984CA8BE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C77EA102-0590-20D0-41C9-02DE1001FA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FF1482A-F46B-4602-93C0-0D9A80B0FAFE}" type="slidenum">
              <a:rPr lang="en-US" altLang="en-US">
                <a:latin typeface="Times New Roman" panose="02020603050405020304" pitchFamily="18" charset="0"/>
              </a:rPr>
              <a:pPr/>
              <a:t>79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64D2B9B9-5F5B-7AEA-0487-37FE34F1F76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E764B286-6337-7EE2-3D9F-88852B47B3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4FCF5CF7-5FB8-12D8-BEEB-6D7D04A413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32955-F54F-4577-BF78-1FB6C0374E55}" type="slidenum">
              <a:rPr lang="en-US" altLang="en-US">
                <a:latin typeface="Times New Roman" panose="02020603050405020304" pitchFamily="18" charset="0"/>
              </a:rPr>
              <a:pPr/>
              <a:t>81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D56FFDD0-0242-23DB-4F8F-63EC85B497A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2BA9CB9C-0E2C-B053-2383-B2E4D7B29A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9112E126-12F5-5FA9-3F21-12F48BB1F2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430EAE-3BC7-40A6-BE3A-BBC6208EC512}" type="slidenum">
              <a:rPr lang="en-US" altLang="en-US">
                <a:latin typeface="Times New Roman" panose="02020603050405020304" pitchFamily="18" charset="0"/>
              </a:rPr>
              <a:pPr/>
              <a:t>82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98B23ECF-4FEF-6418-5A12-5205ED29D65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4DEC4760-048B-8A58-898F-E4F6586FD2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C5725180-C191-6D71-45A9-C8976B85D0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6C80D0-8A2A-44B4-BAE0-D3E4EB0DDF0B}" type="slidenum">
              <a:rPr lang="en-US" altLang="en-US">
                <a:latin typeface="Times New Roman" panose="02020603050405020304" pitchFamily="18" charset="0"/>
              </a:rPr>
              <a:pPr/>
              <a:t>83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0148A870-8075-C8C3-3111-3487E8D6258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2F7B91E8-FFE9-AF1B-541C-66A9812FB6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978D307F-56A6-257F-EF2D-940819D84C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F84442D-4298-40E5-93A1-760812B175BA}" type="slidenum">
              <a:rPr lang="en-US" altLang="en-US">
                <a:latin typeface="Times New Roman" panose="02020603050405020304" pitchFamily="18" charset="0"/>
              </a:rPr>
              <a:pPr/>
              <a:t>84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6AB81CC7-3CDD-1D3C-8A74-CED3A615368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2E40C1CA-7494-9FD3-F495-F34627CAC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829C8D94-694C-86B1-EEE6-E3AD31BED2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788C9AE-60E4-46E1-BF31-F11DDD686456}" type="slidenum">
              <a:rPr lang="en-US" altLang="en-US">
                <a:latin typeface="Times New Roman" panose="02020603050405020304" pitchFamily="18" charset="0"/>
              </a:rPr>
              <a:pPr/>
              <a:t>86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5FCE9EAE-B638-55BA-116A-B912FD8A4D2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4EBE46AC-8C22-F6D3-EA09-EBEE32E986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4D100F58-BB0E-6865-45E1-7D8E581566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529D02B-3333-4DE9-9262-85400C44CEE6}" type="slidenum">
              <a:rPr lang="en-US" altLang="en-US">
                <a:latin typeface="Times New Roman" panose="02020603050405020304" pitchFamily="18" charset="0"/>
              </a:rPr>
              <a:pPr/>
              <a:t>87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8BC502AF-F109-ADE6-1C66-8A2A34B4480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B4A656E1-F0A9-EDFD-A46A-386B34EDA3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03AEDC6C-BAB0-ACE6-9582-8934701BAF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D77FBB8-E54B-488F-B37B-3C4ED09D2B1B}" type="slidenum">
              <a:rPr lang="en-US" altLang="en-US">
                <a:latin typeface="Times New Roman" panose="02020603050405020304" pitchFamily="18" charset="0"/>
              </a:rPr>
              <a:pPr/>
              <a:t>88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F6A6293A-A84F-11FA-B59A-1E1658F3548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BA1C57CA-9C2A-C780-FA49-453B39D87C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C14B8FFE-0B77-9483-F07E-0C7A757CC1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11AE411-F81E-44AE-A91E-17947E9AE487}" type="slidenum">
              <a:rPr lang="en-US" altLang="en-US">
                <a:latin typeface="Times New Roman" panose="02020603050405020304" pitchFamily="18" charset="0"/>
              </a:rPr>
              <a:pPr/>
              <a:t>89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A726D5ED-9771-8677-0E2F-ABC33963A2F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21CFD966-0AE6-8C9F-5BAF-DF81F272C7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ED9FE235-9267-134D-21BB-E0EA61D190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9C17CA2-51B6-42E5-B5EB-3A763D84AD3E}" type="slidenum">
              <a:rPr lang="en-US" altLang="en-US" smtClean="0">
                <a:latin typeface="Helvetica" panose="020B0604020202020204" pitchFamily="34" charset="0"/>
              </a:rPr>
              <a:pPr/>
              <a:t>10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EB4121F7-D99C-1E65-FE19-765A349EFF3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F8A9EC6C-D4FB-8AA2-B5F6-BA6C402725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6286C483-B9B9-E1E3-DE32-2236BE9950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D2371D-05AA-43CC-9AE2-EE09C100CFFB}" type="slidenum">
              <a:rPr lang="en-US" altLang="en-US">
                <a:latin typeface="Times New Roman" panose="02020603050405020304" pitchFamily="18" charset="0"/>
              </a:rPr>
              <a:pPr/>
              <a:t>91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42604342-1B76-2B59-21E0-54BAE44226F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65418D47-EB27-6E9D-4DDC-0D7807B79A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1455AD1E-2330-651C-13FB-ED73CBD7D4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6CD94EF-E815-400C-8216-0CF2BD0CA9A8}" type="slidenum">
              <a:rPr lang="en-US" altLang="en-US">
                <a:latin typeface="Times New Roman" panose="02020603050405020304" pitchFamily="18" charset="0"/>
              </a:rPr>
              <a:pPr/>
              <a:t>92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253FFCCF-F09D-EB97-796D-6C2A0286300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7D80F635-7B81-3EFC-728E-E70B1B9006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F5FBF0D4-A0F5-163B-92A8-14CA7BB9BD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0391C87-7AD8-405B-BFEF-C934F2BEAE9D}" type="slidenum">
              <a:rPr lang="en-US" altLang="en-US">
                <a:latin typeface="Times New Roman" panose="02020603050405020304" pitchFamily="18" charset="0"/>
              </a:rPr>
              <a:pPr/>
              <a:t>93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A2B1BF9F-2B5D-10D6-B1E8-A3BC83EFA8A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6253711F-77C2-63D5-660A-7E6DF55904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1FE273B2-086B-C36B-10AF-27642E20DC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6DE5305-66AA-4023-B860-3FDBF20C8D77}" type="slidenum">
              <a:rPr lang="en-US" altLang="en-US">
                <a:latin typeface="Times New Roman" panose="02020603050405020304" pitchFamily="18" charset="0"/>
              </a:rPr>
              <a:pPr/>
              <a:t>94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C48F9C65-3ECA-2030-8C74-80507C5EBCA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E4400D25-4C0C-B5AC-7790-0173962963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C033A63E-CEF1-7B65-E896-5B130E5A60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C341746-5604-4879-BD98-537CE7A7FA25}" type="slidenum">
              <a:rPr lang="en-US" altLang="en-US">
                <a:latin typeface="Times New Roman" panose="02020603050405020304" pitchFamily="18" charset="0"/>
              </a:rPr>
              <a:pPr/>
              <a:t>95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B1BA1B3A-7215-1C0E-6768-D89EFD210D7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14EB6196-F364-1031-449B-D49E6352D3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19A9467D-6C8A-65CA-B1A9-89B119CA7C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74A1A64-E4ED-4920-A296-F3AF7F289B57}" type="slidenum">
              <a:rPr lang="en-US" altLang="en-US">
                <a:latin typeface="Times New Roman" panose="02020603050405020304" pitchFamily="18" charset="0"/>
              </a:rPr>
              <a:pPr/>
              <a:t>96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526FABA-9C36-372D-0D77-6D77D941DEB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156414EA-15D6-B1FD-5D85-A00263B290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D2AE2710-6D3F-DDB6-E3D0-6830D9273E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5718B0A-D5B5-4CA9-B4E7-7E76758A38E8}" type="slidenum">
              <a:rPr lang="en-US" altLang="en-US">
                <a:latin typeface="Times New Roman" panose="02020603050405020304" pitchFamily="18" charset="0"/>
              </a:rPr>
              <a:pPr/>
              <a:t>97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02784B9D-E557-44E8-5C57-BC137C21F4F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54C17695-D2BE-DEA8-C857-A5663480F6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5E86E9-89EC-1ADA-7EDB-0043B7A966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2E7BCA-56AE-4576-A5F8-EC1A20A1A450}" type="slidenum">
              <a:rPr lang="en-US" altLang="en-US">
                <a:latin typeface="Times New Roman" panose="02020603050405020304" pitchFamily="18" charset="0"/>
              </a:rPr>
              <a:pPr/>
              <a:t>98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DE7154F4-0CA0-2191-D11E-C7E34CF4757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7232482A-F206-BE21-9904-4B42D9C76A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B1CD57B4-3BBB-CF3F-49FC-3C3594F25B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4376792-7B11-47B0-B2BD-D22F9C79E4C1}" type="slidenum">
              <a:rPr lang="en-US" altLang="en-US">
                <a:latin typeface="Times New Roman" panose="02020603050405020304" pitchFamily="18" charset="0"/>
              </a:rPr>
              <a:pPr/>
              <a:t>99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DFF7AE57-D4E1-6D6F-4FFC-7CB6E2798F2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CA2570F5-53C1-FF26-7482-296F96B8B7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9902E9D1-9BFA-8CA3-3743-292DC6DEB8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2B1D537-B8E5-4DCA-8B49-366C72F3EFE1}" type="slidenum">
              <a:rPr lang="en-US" altLang="en-US">
                <a:latin typeface="Times New Roman" panose="02020603050405020304" pitchFamily="18" charset="0"/>
              </a:rPr>
              <a:pPr/>
              <a:t>100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2A1D48FC-4BCC-48EE-9599-7C8428A4E53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F9444B2E-CC5F-A2EB-F41D-6A346B32C1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5B950F6E-4E07-054B-25F0-314C0A0293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CE0CF53-A687-401F-9D74-6496ED62633B}" type="slidenum">
              <a:rPr lang="en-US" altLang="en-US" smtClean="0">
                <a:latin typeface="Helvetica" panose="020B0604020202020204" pitchFamily="34" charset="0"/>
              </a:rPr>
              <a:pPr/>
              <a:t>11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F09DF164-1A69-1328-BABD-2196225B1C6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33B66C76-017A-3EDD-994C-6DC78326D8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CEAA10CD-7DEC-8A1A-62D2-CCAF10FF2F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71BEA91-FDD9-42CE-8AC7-24653F709E1C}" type="slidenum">
              <a:rPr lang="en-US" altLang="en-US">
                <a:latin typeface="Times New Roman" panose="02020603050405020304" pitchFamily="18" charset="0"/>
              </a:rPr>
              <a:pPr/>
              <a:t>101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2982ABC9-7DE3-E92B-68EC-ABE26DF1039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6EE7BC54-C3E1-9B3E-660C-7ABF4F7E11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DB07C7A8-EC66-6C04-B048-A7B4461099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D26D704-62D8-432E-B08B-47DD73354780}" type="slidenum">
              <a:rPr lang="en-US" altLang="en-US">
                <a:latin typeface="Times New Roman" panose="02020603050405020304" pitchFamily="18" charset="0"/>
              </a:rPr>
              <a:pPr/>
              <a:t>102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19179B93-AD21-79F1-54B7-9244B19B9B3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FE31367B-B7BA-9560-A166-D665A66603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ACDDC412-029C-1756-F6E5-4DDA7CD0F7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4B85FD2-3C7F-4ED6-A48A-8EBD0634A29E}" type="slidenum">
              <a:rPr lang="en-US" altLang="en-US">
                <a:latin typeface="Times New Roman" panose="02020603050405020304" pitchFamily="18" charset="0"/>
              </a:rPr>
              <a:pPr/>
              <a:t>103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2496A5F6-3289-AE86-09D6-37572B9D4E5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76D26B4E-B80F-567B-B50F-D85973BC3C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85EDCC33-385F-CB05-62E2-408EC66E6D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4FD877A-1655-4CC8-A018-4CE555DEB69E}" type="slidenum">
              <a:rPr lang="en-US" altLang="en-US">
                <a:latin typeface="Times New Roman" panose="02020603050405020304" pitchFamily="18" charset="0"/>
              </a:rPr>
              <a:pPr/>
              <a:t>104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3AA1A8B6-4738-C58C-0E24-0FB19686BC2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9C28A423-879C-8A07-ADDF-402E0BA03B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8FCDC811-FA3E-3F7C-5649-B8EAF7834B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33AE60B-CD8D-45EA-9CC4-72E9CE669E28}" type="slidenum">
              <a:rPr lang="en-US" altLang="en-US">
                <a:latin typeface="Times New Roman" panose="02020603050405020304" pitchFamily="18" charset="0"/>
              </a:rPr>
              <a:pPr/>
              <a:t>105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CDC73810-8F24-42B5-907B-06E3102FBA4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5467F464-E82B-6471-80FF-2760A5061B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D97A8C8E-1961-AE76-DE9C-FF2AF1FA48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C9E83D-304E-4689-B6A8-49BE9FEA3176}" type="slidenum">
              <a:rPr lang="en-US" altLang="en-US">
                <a:latin typeface="Times New Roman" panose="02020603050405020304" pitchFamily="18" charset="0"/>
              </a:rPr>
              <a:pPr/>
              <a:t>106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AC8D0153-5B76-5667-D97D-50263BED423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BC43DF3A-13B1-8849-CFDB-C755CFFA1F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01BFBF9D-8D37-47F8-5C56-A4B19BABCC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1E22A00-E1F1-488F-BB53-A948D993ED00}" type="slidenum">
              <a:rPr lang="en-US" altLang="en-US">
                <a:latin typeface="Times New Roman" panose="02020603050405020304" pitchFamily="18" charset="0"/>
              </a:rPr>
              <a:pPr/>
              <a:t>107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593116DD-3DF1-89CF-FF76-F764FE9A579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DC7CE68D-0160-0A9D-9923-DFDC96F0D8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05857364-F28E-8123-CCBF-15D62F0F5C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552213-33A2-475E-A1F2-219AEB480986}" type="slidenum">
              <a:rPr lang="en-US" altLang="en-US">
                <a:latin typeface="Times New Roman" panose="02020603050405020304" pitchFamily="18" charset="0"/>
              </a:rPr>
              <a:pPr/>
              <a:t>108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F1BA7608-5D24-966C-283B-B5EA72393E4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8DB79A32-380C-CEDF-5FCE-297F377C75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25E43990-1C6F-CE3F-1FE2-75C04D7307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7C505B2-0760-4F58-A378-4DBA56D9EB92}" type="slidenum">
              <a:rPr lang="en-US" altLang="en-US">
                <a:latin typeface="Times New Roman" panose="02020603050405020304" pitchFamily="18" charset="0"/>
              </a:rPr>
              <a:pPr/>
              <a:t>109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D584D7ED-CDEB-02B3-C498-A32DAB4334B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35534F11-B362-9812-31EB-48BAB1E4A1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6528A044-CB3B-B6B7-2C8F-97AE9647F6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E64D16A-CE1F-4F71-8D70-C0E108691000}" type="slidenum">
              <a:rPr lang="en-US" altLang="en-US">
                <a:latin typeface="Times New Roman" panose="02020603050405020304" pitchFamily="18" charset="0"/>
              </a:rPr>
              <a:pPr/>
              <a:t>110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B3917F87-4878-1551-AC3A-B6A327E7CC5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8AB3FD47-FC96-FB83-A10A-C4769189B2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4AA2-28E5-7631-5748-78C77494C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36C737-B17B-B248-FDA1-84E3C0C52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61D5B-82A7-431C-BE7C-ED02BA607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AE1C7-1876-41CC-A4B4-CD4C52151C1C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D0615-DC9D-9C8C-73FC-37B3B423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232A7-A238-7955-2135-A5D542E69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CC61-68C9-4F15-94F7-5465B4699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82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F7A61-A2E5-880E-7DB2-43ADA939A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09AB59-C91F-F7D8-E10B-9F9CC5271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963FA-2C9B-B1CC-0466-6602742CA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AE1C7-1876-41CC-A4B4-CD4C52151C1C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535EF-73A8-36EF-9B74-EE358124B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A6941-8942-F8BE-F3C3-F20DA1D3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CC61-68C9-4F15-94F7-5465B4699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16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A00A4B-3800-7E4E-6F02-55FD2D251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962195-9D1B-C187-860C-D8033C4F2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52CEA-6F1F-2541-C457-05524AF80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AE1C7-1876-41CC-A4B4-CD4C52151C1C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8BD19-9816-79E6-4EC3-D42B9F4AA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966D1-91DF-9FE2-C827-D21FD696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CC61-68C9-4F15-94F7-5465B4699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8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184B477B-5607-6317-9369-F1DAF5047EA1}"/>
              </a:ext>
            </a:extLst>
          </p:cNvPr>
          <p:cNvGrpSpPr>
            <a:grpSpLocks/>
          </p:cNvGrpSpPr>
          <p:nvPr/>
        </p:nvGrpSpPr>
        <p:grpSpPr bwMode="auto">
          <a:xfrm>
            <a:off x="264584" y="2960688"/>
            <a:ext cx="11480800" cy="201612"/>
            <a:chOff x="125" y="1865"/>
            <a:chExt cx="5424" cy="127"/>
          </a:xfrm>
        </p:grpSpPr>
        <p:sp>
          <p:nvSpPr>
            <p:cNvPr id="3" name="Rectangle 4">
              <a:extLst>
                <a:ext uri="{FF2B5EF4-FFF2-40B4-BE49-F238E27FC236}">
                  <a16:creationId xmlns:a16="http://schemas.microsoft.com/office/drawing/2014/main" id="{CF57089D-586D-5CC5-B60C-FDAAEB52B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 sz="1800"/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60819D51-EEFA-925B-C438-90FFFF88C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 sz="1800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4137DE35-9B96-0009-D509-4DAC96D62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 sz="1800"/>
            </a:p>
          </p:txBody>
        </p:sp>
      </p:grpSp>
      <p:sp>
        <p:nvSpPr>
          <p:cNvPr id="6" name="Text Box 7">
            <a:extLst>
              <a:ext uri="{FF2B5EF4-FFF2-40B4-BE49-F238E27FC236}">
                <a16:creationId xmlns:a16="http://schemas.microsoft.com/office/drawing/2014/main" id="{163939EE-6CA6-0759-592B-5E31CD7E23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-84" charset="0"/>
              </a:rPr>
              <a:t>Silberschatz, Galvin and Gagne ©2013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511B1139-C930-4127-5A00-97EBDFCAC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85" y="6613526"/>
            <a:ext cx="2659702" cy="24622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-84" charset="0"/>
              </a:rPr>
              <a:t>Operating System Concepts – 9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8" name="Picture 9" descr="dino_4">
            <a:extLst>
              <a:ext uri="{FF2B5EF4-FFF2-40B4-BE49-F238E27FC236}">
                <a16:creationId xmlns:a16="http://schemas.microsoft.com/office/drawing/2014/main" id="{65F25883-82AB-CFFC-E525-F6319311B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84" y="4157663"/>
            <a:ext cx="2749549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0">
            <a:extLst>
              <a:ext uri="{FF2B5EF4-FFF2-40B4-BE49-F238E27FC236}">
                <a16:creationId xmlns:a16="http://schemas.microsoft.com/office/drawing/2014/main" id="{B95CE50E-FD48-4BF4-3237-CDB7E77E8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8951" y="4006850"/>
            <a:ext cx="3115733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 sz="1800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103632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8719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1476D-DBD8-8A76-7B75-DFCBAC902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7016A-DE4B-8AA0-D703-0EC0A1E87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73217-C650-B70F-3BB8-AA4652655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AE1C7-1876-41CC-A4B4-CD4C52151C1C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B4C03-E501-40AA-1918-C1C734B54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F4155-D59F-6AEE-CF8E-E115FC06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CC61-68C9-4F15-94F7-5465B4699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0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E49C-8BE9-D9C3-204E-8BF3B678C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0279D-EB62-F7EC-729B-67554E972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431A5-1F08-3352-EE9E-F7F0A4DE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AE1C7-1876-41CC-A4B4-CD4C52151C1C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4D0AE-21D2-CD45-5DAF-973A68C88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E064C-D7B8-58FC-D87D-578E4EEC5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CC61-68C9-4F15-94F7-5465B4699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51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C9363-67FD-9875-DB5D-D9991B304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B232B-A41F-2372-77FF-DA6468A55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7F7C9-F4BD-2948-A9B5-D13BD6537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45DCD-7085-6BEB-BF96-B95ABB74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AE1C7-1876-41CC-A4B4-CD4C52151C1C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43A3E-9367-A6FE-8F58-0F638CBE0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3CF0E-BCB3-4602-88E4-465BDA7C0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CC61-68C9-4F15-94F7-5465B4699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985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6D1CC-B723-BE2C-1173-4E0215D33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996D7-269E-B883-E166-43678A3E0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6C42B-8195-F8BC-826C-1AA3E1C7B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D65ABC-560D-EAD6-E88A-A56C03CB7C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6EB0A3-5DBF-00C6-693D-32400AF191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C8D74D-E4C7-8199-51A7-308FCE364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AE1C7-1876-41CC-A4B4-CD4C52151C1C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2A19D3-CA09-F587-EF1B-5D38BBB7C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C07DA9-B253-ECB7-7461-3AB7F460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CC61-68C9-4F15-94F7-5465B4699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2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7050D-F21C-E318-A774-90405421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42CA6-7D6F-D5A7-ACE1-84868AE57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AE1C7-1876-41CC-A4B4-CD4C52151C1C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D1557D-6428-4CD6-2038-7FDDDCB57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6CA83-2C0B-3C41-9ED0-256378815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CC61-68C9-4F15-94F7-5465B4699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8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835A2-A3DF-23D3-9AEC-8049E10E3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AE1C7-1876-41CC-A4B4-CD4C52151C1C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E0516E-14AE-69BE-1CA0-DB1330867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4737C-8986-D422-1C9F-B8A8BE0CA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CC61-68C9-4F15-94F7-5465B4699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97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8940-9139-5439-83C6-F9B501075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58F97-2171-FCF4-0814-AD2437886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194138-5547-4939-80A8-4B11902CC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DFA71-E57E-1560-F21E-331C0B53C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AE1C7-1876-41CC-A4B4-CD4C52151C1C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0BEEB-442D-A419-B889-EB6D36EF4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A6DAD-2D3A-4291-9E2E-3A2E389A7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CC61-68C9-4F15-94F7-5465B4699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974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84AFF-2DBC-51B0-45A1-A67E6DDAA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BBD96B-F7E2-EC05-1E78-3662552D52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37CBCB-4B40-910B-09B7-4A4381EED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120AA9-6B9A-9C27-AC56-B68D6E8A2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AE1C7-1876-41CC-A4B4-CD4C52151C1C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6558D4-A9FC-0A23-EEDF-4E7A8A9B4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56D2D0-3B02-6620-1793-78864F69C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ECC61-68C9-4F15-94F7-5465B4699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78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C087F7-6AE2-2654-0BB1-E31FD5140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B02C3-D999-E052-50FF-59DB0A819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BB697-6E57-1065-4FC0-76726AEAF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AE1C7-1876-41CC-A4B4-CD4C52151C1C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7450-265C-50F5-2E61-6E72ADBAA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818E6-C3E8-C76E-57E9-8E295EF5D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ECC61-68C9-4F15-94F7-5465B4699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03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5.wmf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C615121-4A58-F943-2928-4D0CA347709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793750"/>
            <a:ext cx="7772400" cy="2128838"/>
          </a:xfrm>
        </p:spPr>
        <p:txBody>
          <a:bodyPr/>
          <a:lstStyle/>
          <a:p>
            <a:pPr eaLnBrk="1" hangingPunct="1"/>
            <a:r>
              <a:rPr lang="en-US" altLang="en-US"/>
              <a:t>Chapter 8:  Main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EBAD52D-29E4-41FE-67C2-2353E3E8D0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03476" y="141288"/>
            <a:ext cx="783907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Memory-Management Unit (</a:t>
            </a:r>
            <a:r>
              <a:rPr lang="en-US" altLang="en-US" sz="2800"/>
              <a:t>MMU</a:t>
            </a:r>
            <a:r>
              <a:rPr lang="en-US" altLang="en-US"/>
              <a:t>)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9490DEEA-BA75-AFC4-162F-CBF23143B0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81250" y="1063625"/>
            <a:ext cx="7080250" cy="4484688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Hardware device that at run time maps virtual to physical address</a:t>
            </a:r>
            <a:endParaRPr lang="en-US" altLang="en-US" sz="800"/>
          </a:p>
          <a:p>
            <a:r>
              <a:rPr lang="en-US" altLang="en-US"/>
              <a:t>Many methods possible, covered in the rest of this chapter</a:t>
            </a:r>
          </a:p>
          <a:p>
            <a:r>
              <a:rPr lang="en-US" altLang="en-US"/>
              <a:t>To start, consider simple scheme where the value in the relocation register is added to every address generated by a user process at the time it is sent to memory</a:t>
            </a:r>
          </a:p>
          <a:p>
            <a:pPr lvl="1"/>
            <a:r>
              <a:rPr lang="en-US" altLang="en-US"/>
              <a:t>Base register now called </a:t>
            </a:r>
            <a:r>
              <a:rPr lang="en-US" altLang="en-US" b="1">
                <a:solidFill>
                  <a:srgbClr val="0000FF"/>
                </a:solidFill>
              </a:rPr>
              <a:t>relocation register</a:t>
            </a:r>
            <a:endParaRPr lang="en-US" altLang="en-US"/>
          </a:p>
          <a:p>
            <a:pPr lvl="1"/>
            <a:r>
              <a:rPr lang="en-US" altLang="en-US"/>
              <a:t>MS-DOS on Intel 80x86 used 4 relocation registers</a:t>
            </a:r>
            <a:endParaRPr lang="en-US" altLang="en-US" sz="800"/>
          </a:p>
          <a:p>
            <a:r>
              <a:rPr lang="en-US" altLang="en-US">
                <a:solidFill>
                  <a:srgbClr val="FF0000"/>
                </a:solidFill>
              </a:rPr>
              <a:t>The user program deals with </a:t>
            </a:r>
            <a:r>
              <a:rPr lang="en-US" altLang="en-US" i="1">
                <a:solidFill>
                  <a:srgbClr val="FF0000"/>
                </a:solidFill>
              </a:rPr>
              <a:t>logical</a:t>
            </a:r>
            <a:r>
              <a:rPr lang="en-US" altLang="en-US">
                <a:solidFill>
                  <a:srgbClr val="FF0000"/>
                </a:solidFill>
              </a:rPr>
              <a:t> addresses; it never sees the </a:t>
            </a:r>
            <a:r>
              <a:rPr lang="en-US" altLang="en-US" i="1">
                <a:solidFill>
                  <a:srgbClr val="FF0000"/>
                </a:solidFill>
              </a:rPr>
              <a:t>real</a:t>
            </a:r>
            <a:r>
              <a:rPr lang="en-US" altLang="en-US">
                <a:solidFill>
                  <a:srgbClr val="FF0000"/>
                </a:solidFill>
              </a:rPr>
              <a:t> physical addresses</a:t>
            </a:r>
          </a:p>
          <a:p>
            <a:pPr lvl="1"/>
            <a:r>
              <a:rPr lang="en-US" altLang="en-US"/>
              <a:t>Execution-time binding occurs when reference is made to location in memory</a:t>
            </a:r>
          </a:p>
          <a:p>
            <a:pPr lvl="1"/>
            <a:r>
              <a:rPr lang="en-US" altLang="en-US"/>
              <a:t>Logical address bound to physical addresses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B27DFF45-EA72-029C-5230-898400E710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28900" y="98426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z="2400"/>
              <a:t>Graph of Page Faults Versus The Number of Frames</a:t>
            </a:r>
          </a:p>
        </p:txBody>
      </p:sp>
      <p:pic>
        <p:nvPicPr>
          <p:cNvPr id="61443" name="Picture 5">
            <a:extLst>
              <a:ext uri="{FF2B5EF4-FFF2-40B4-BE49-F238E27FC236}">
                <a16:creationId xmlns:a16="http://schemas.microsoft.com/office/drawing/2014/main" id="{DAB746B4-4A3B-97BC-D3AB-C5CFB8DA6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800" y="1238250"/>
            <a:ext cx="6045200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751FB46E-393A-1442-EDF4-D97A239AF7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65388" y="176213"/>
            <a:ext cx="78216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First-In-First-Out (FIFO) Algorithm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DF93EC1B-6FD3-ADD0-9EF8-413A6E030C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2050" y="1052514"/>
            <a:ext cx="7283450" cy="5762625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/>
              <a:t>Reference string: </a:t>
            </a:r>
            <a:r>
              <a:rPr lang="en-US" altLang="en-US" b="1">
                <a:solidFill>
                  <a:srgbClr val="FF0000"/>
                </a:solidFill>
              </a:rPr>
              <a:t>7,0,1,2,0,3,0,4,2,3,0,3,0,3,2,1,2,0,1,7,0,1</a:t>
            </a:r>
            <a:endParaRPr lang="en-US" altLang="en-US"/>
          </a:p>
          <a:p>
            <a:r>
              <a:rPr lang="en-US" altLang="en-US"/>
              <a:t>3 frames (3 pages can be in memory at a time per process)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pPr>
              <a:buFont typeface="Monotype Sorts" pitchFamily="-84" charset="2"/>
              <a:buNone/>
            </a:pPr>
            <a:br>
              <a:rPr lang="en-US" altLang="en-US"/>
            </a:br>
            <a:endParaRPr lang="en-US" altLang="en-US"/>
          </a:p>
          <a:p>
            <a:pPr>
              <a:buFont typeface="Monotype Sorts" pitchFamily="-84" charset="2"/>
              <a:buNone/>
            </a:pPr>
            <a:endParaRPr lang="en-US" altLang="en-US" sz="800"/>
          </a:p>
          <a:p>
            <a:pPr>
              <a:buFont typeface="Monotype Sorts" pitchFamily="-84" charset="2"/>
              <a:buNone/>
            </a:pPr>
            <a:endParaRPr lang="en-US" altLang="en-US" sz="800"/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r>
              <a:rPr lang="en-US" altLang="en-US"/>
              <a:t>Can vary by reference string: consider 1,2,3,4,1,2,5,1,2,3,4,5</a:t>
            </a:r>
          </a:p>
          <a:p>
            <a:pPr lvl="1"/>
            <a:r>
              <a:rPr lang="en-US" altLang="en-US"/>
              <a:t>Adding more frames can cause more page faults!</a:t>
            </a:r>
          </a:p>
          <a:p>
            <a:pPr lvl="2"/>
            <a:r>
              <a:rPr lang="en-US" altLang="en-US" b="1">
                <a:solidFill>
                  <a:srgbClr val="3366FF"/>
                </a:solidFill>
              </a:rPr>
              <a:t>Belady</a:t>
            </a:r>
            <a:r>
              <a:rPr lang="ja-JP" altLang="en-US" b="1">
                <a:solidFill>
                  <a:srgbClr val="3366FF"/>
                </a:solidFill>
              </a:rPr>
              <a:t>’</a:t>
            </a:r>
            <a:r>
              <a:rPr lang="en-US" altLang="ja-JP" b="1">
                <a:solidFill>
                  <a:srgbClr val="3366FF"/>
                </a:solidFill>
              </a:rPr>
              <a:t>s Anomaly</a:t>
            </a:r>
            <a:endParaRPr lang="en-US" altLang="en-US" sz="800"/>
          </a:p>
          <a:p>
            <a:r>
              <a:rPr lang="en-US" altLang="en-US"/>
              <a:t>How to track ages of pages? </a:t>
            </a:r>
          </a:p>
          <a:p>
            <a:pPr lvl="1"/>
            <a:r>
              <a:rPr lang="en-US" altLang="en-US"/>
              <a:t>Just use a FIFO queue</a:t>
            </a:r>
          </a:p>
        </p:txBody>
      </p:sp>
      <p:sp>
        <p:nvSpPr>
          <p:cNvPr id="63492" name="Text Box 16">
            <a:extLst>
              <a:ext uri="{FF2B5EF4-FFF2-40B4-BE49-F238E27FC236}">
                <a16:creationId xmlns:a16="http://schemas.microsoft.com/office/drawing/2014/main" id="{06B9CDDC-AE11-7A34-4786-85DF8DB7A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0" y="3546475"/>
            <a:ext cx="1633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15 page faults</a:t>
            </a:r>
          </a:p>
        </p:txBody>
      </p:sp>
      <p:pic>
        <p:nvPicPr>
          <p:cNvPr id="63493" name="Picture 1">
            <a:extLst>
              <a:ext uri="{FF2B5EF4-FFF2-40B4-BE49-F238E27FC236}">
                <a16:creationId xmlns:a16="http://schemas.microsoft.com/office/drawing/2014/main" id="{7C059A9B-81C3-3CF4-3C38-F5519860F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338" y="1854200"/>
            <a:ext cx="532765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C1AB3A2E-7833-123C-1DEB-8C4B15AE5C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92400" y="214313"/>
            <a:ext cx="77343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FIFO Illustrating Belady</a:t>
            </a:r>
            <a:r>
              <a:rPr lang="ja-JP" altLang="en-US"/>
              <a:t>’</a:t>
            </a:r>
            <a:r>
              <a:rPr lang="en-US" altLang="ja-JP"/>
              <a:t>s Anomaly</a:t>
            </a:r>
            <a:endParaRPr lang="en-US" altLang="en-US"/>
          </a:p>
        </p:txBody>
      </p:sp>
      <p:pic>
        <p:nvPicPr>
          <p:cNvPr id="65539" name="Picture 1" descr="9_13.pdf">
            <a:extLst>
              <a:ext uri="{FF2B5EF4-FFF2-40B4-BE49-F238E27FC236}">
                <a16:creationId xmlns:a16="http://schemas.microsoft.com/office/drawing/2014/main" id="{F1F40570-BEDC-7FD9-B899-D54ECF0C8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8" y="1303338"/>
            <a:ext cx="5676900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B8EF674A-352F-8CC4-1357-790D0409B6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3300" y="138113"/>
            <a:ext cx="79375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Optimal Algorithm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13E3C8D2-A926-4A4B-77D8-FF72E7EAC7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9350" y="1119189"/>
            <a:ext cx="8229600" cy="4530725"/>
          </a:xfrm>
        </p:spPr>
        <p:txBody>
          <a:bodyPr/>
          <a:lstStyle/>
          <a:p>
            <a:pPr>
              <a:tabLst>
                <a:tab pos="1889125" algn="l"/>
              </a:tabLst>
            </a:pPr>
            <a:r>
              <a:rPr lang="en-US" altLang="en-US"/>
              <a:t>Replace page that will not be used for longest period of time</a:t>
            </a:r>
          </a:p>
          <a:p>
            <a:pPr lvl="1">
              <a:tabLst>
                <a:tab pos="1889125" algn="l"/>
              </a:tabLst>
            </a:pPr>
            <a:r>
              <a:rPr lang="en-US" altLang="en-US"/>
              <a:t>9 is optimal for the example</a:t>
            </a:r>
          </a:p>
          <a:p>
            <a:pPr>
              <a:tabLst>
                <a:tab pos="1889125" algn="l"/>
              </a:tabLst>
            </a:pPr>
            <a:r>
              <a:rPr lang="en-US" altLang="en-US"/>
              <a:t>How do you know this?</a:t>
            </a:r>
          </a:p>
          <a:p>
            <a:pPr lvl="1">
              <a:tabLst>
                <a:tab pos="1889125" algn="l"/>
              </a:tabLst>
            </a:pPr>
            <a:r>
              <a:rPr lang="en-US" altLang="en-US"/>
              <a:t>Can</a:t>
            </a:r>
            <a:r>
              <a:rPr lang="ja-JP" altLang="en-US"/>
              <a:t>’</a:t>
            </a:r>
            <a:r>
              <a:rPr lang="en-US" altLang="ja-JP"/>
              <a:t>t read the future</a:t>
            </a:r>
            <a:endParaRPr lang="en-US" altLang="en-US"/>
          </a:p>
          <a:p>
            <a:pPr>
              <a:tabLst>
                <a:tab pos="1889125" algn="l"/>
              </a:tabLst>
            </a:pPr>
            <a:r>
              <a:rPr lang="en-US" altLang="en-US"/>
              <a:t>Used for measuring how well your algorithm performs</a:t>
            </a:r>
          </a:p>
        </p:txBody>
      </p:sp>
      <p:pic>
        <p:nvPicPr>
          <p:cNvPr id="67588" name="Picture 3">
            <a:extLst>
              <a:ext uri="{FF2B5EF4-FFF2-40B4-BE49-F238E27FC236}">
                <a16:creationId xmlns:a16="http://schemas.microsoft.com/office/drawing/2014/main" id="{32B1A897-6FC8-6612-342D-FF253B1E0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901" y="3159126"/>
            <a:ext cx="6259513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4769A564-A2E3-6A9E-8A26-7EA292C9F1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92426" y="163513"/>
            <a:ext cx="767397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Least Recently Used (LRU) Algorithm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05690798-1C91-234D-0D1C-6D41945CD0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3000" y="727076"/>
            <a:ext cx="7454900" cy="4835525"/>
          </a:xfrm>
        </p:spPr>
        <p:txBody>
          <a:bodyPr>
            <a:normAutofit fontScale="70000" lnSpcReduction="20000"/>
          </a:bodyPr>
          <a:lstStyle/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Use past knowledge rather than future</a:t>
            </a:r>
          </a:p>
          <a:p>
            <a:pPr>
              <a:defRPr/>
            </a:pPr>
            <a:r>
              <a:rPr lang="en-US" altLang="en-US" dirty="0"/>
              <a:t>Replace page that has not been used in the most amount of time</a:t>
            </a:r>
          </a:p>
          <a:p>
            <a:pPr>
              <a:defRPr/>
            </a:pPr>
            <a:r>
              <a:rPr lang="en-US" altLang="en-US" dirty="0"/>
              <a:t>Associate time of last use with each page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marL="0" indent="0"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12 faults – better than FIFO but worse than OPT</a:t>
            </a:r>
          </a:p>
          <a:p>
            <a:pPr>
              <a:defRPr/>
            </a:pPr>
            <a:r>
              <a:rPr lang="en-US" altLang="en-US" dirty="0"/>
              <a:t>Generally good algorithm and frequently used</a:t>
            </a:r>
          </a:p>
          <a:p>
            <a:pPr>
              <a:defRPr/>
            </a:pPr>
            <a:r>
              <a:rPr lang="en-US" altLang="en-US" dirty="0"/>
              <a:t>But how to implement?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</p:txBody>
      </p:sp>
      <p:pic>
        <p:nvPicPr>
          <p:cNvPr id="69636" name="Picture 4" descr="9">
            <a:extLst>
              <a:ext uri="{FF2B5EF4-FFF2-40B4-BE49-F238E27FC236}">
                <a16:creationId xmlns:a16="http://schemas.microsoft.com/office/drawing/2014/main" id="{A4B5E784-67CF-E3F1-A563-6EF2BE77C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588" y="2363788"/>
            <a:ext cx="6902450" cy="188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8A1F7878-0801-52A2-1BEE-B5990A5592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762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LRU Algorithm (Cont.)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55441DC9-60C6-6C4B-0188-CA53869569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9350" y="950914"/>
            <a:ext cx="7524750" cy="5246687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/>
              <a:t>Counter implementation</a:t>
            </a:r>
          </a:p>
          <a:p>
            <a:pPr lvl="1"/>
            <a:r>
              <a:rPr lang="en-US" altLang="en-US"/>
              <a:t>Every page entry has a counter; every time page is referenced through this entry, copy the clock into the counter</a:t>
            </a:r>
          </a:p>
          <a:p>
            <a:pPr lvl="1"/>
            <a:r>
              <a:rPr lang="en-US" altLang="en-US"/>
              <a:t>When a page needs to be changed, look at the counters to find smallest value</a:t>
            </a:r>
          </a:p>
          <a:p>
            <a:pPr lvl="2"/>
            <a:r>
              <a:rPr lang="en-US" altLang="en-US"/>
              <a:t>Search through table needed</a:t>
            </a:r>
          </a:p>
          <a:p>
            <a:r>
              <a:rPr lang="en-US" altLang="en-US"/>
              <a:t>Stack implementation</a:t>
            </a:r>
          </a:p>
          <a:p>
            <a:pPr lvl="1"/>
            <a:r>
              <a:rPr lang="en-US" altLang="en-US"/>
              <a:t>Keep a stack of page numbers in a double link form:</a:t>
            </a:r>
          </a:p>
          <a:p>
            <a:pPr lvl="1"/>
            <a:r>
              <a:rPr lang="en-US" altLang="en-US"/>
              <a:t>Page referenced:</a:t>
            </a:r>
          </a:p>
          <a:p>
            <a:pPr lvl="2"/>
            <a:r>
              <a:rPr lang="en-US" altLang="en-US"/>
              <a:t>move it to the top</a:t>
            </a:r>
          </a:p>
          <a:p>
            <a:pPr lvl="2"/>
            <a:r>
              <a:rPr lang="en-US" altLang="en-US"/>
              <a:t>requires 6 pointers to be changed</a:t>
            </a:r>
          </a:p>
          <a:p>
            <a:pPr lvl="1"/>
            <a:r>
              <a:rPr lang="en-US" altLang="en-US"/>
              <a:t>But each update more expensive</a:t>
            </a:r>
          </a:p>
          <a:p>
            <a:pPr lvl="1"/>
            <a:r>
              <a:rPr lang="en-US" altLang="en-US"/>
              <a:t>No search for replacement</a:t>
            </a:r>
          </a:p>
          <a:p>
            <a:r>
              <a:rPr lang="en-US" altLang="en-US"/>
              <a:t>LRU and OPT are cases of </a:t>
            </a:r>
            <a:r>
              <a:rPr lang="en-US" altLang="en-US" b="1">
                <a:solidFill>
                  <a:srgbClr val="3366FF"/>
                </a:solidFill>
              </a:rPr>
              <a:t>stack algorithms </a:t>
            </a:r>
            <a:r>
              <a:rPr lang="en-US" altLang="en-US"/>
              <a:t>that don</a:t>
            </a:r>
            <a:r>
              <a:rPr lang="ja-JP" altLang="en-US"/>
              <a:t>’</a:t>
            </a:r>
            <a:r>
              <a:rPr lang="en-US" altLang="ja-JP"/>
              <a:t>t have Belady</a:t>
            </a:r>
            <a:r>
              <a:rPr lang="ja-JP" altLang="en-US"/>
              <a:t>’</a:t>
            </a:r>
            <a:r>
              <a:rPr lang="en-US" altLang="ja-JP"/>
              <a:t>s Anomaly</a:t>
            </a:r>
            <a:endParaRPr lang="en-US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21376ABD-6F49-1DE2-4687-6391B242C7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7650" y="103188"/>
            <a:ext cx="7626350" cy="576262"/>
          </a:xfrm>
        </p:spPr>
        <p:txBody>
          <a:bodyPr/>
          <a:lstStyle/>
          <a:p>
            <a:pPr eaLnBrk="1" hangingPunct="1"/>
            <a:r>
              <a:rPr lang="en-US" altLang="en-US" sz="2000"/>
              <a:t>Use Of A Stack to Record Most Recent Page References</a:t>
            </a:r>
          </a:p>
        </p:txBody>
      </p:sp>
      <p:pic>
        <p:nvPicPr>
          <p:cNvPr id="73731" name="Picture 1" descr="9_16.pdf">
            <a:extLst>
              <a:ext uri="{FF2B5EF4-FFF2-40B4-BE49-F238E27FC236}">
                <a16:creationId xmlns:a16="http://schemas.microsoft.com/office/drawing/2014/main" id="{7F89830E-FCEF-4BBE-73B7-ED2E5E873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039" y="1141414"/>
            <a:ext cx="470217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BFC0D073-5E5A-6179-52BB-2FF8330759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150813"/>
            <a:ext cx="77724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LRU Approximation Algorithms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AF0B782C-DD59-CB0B-66B4-9458B84FA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43163" y="982664"/>
            <a:ext cx="7370762" cy="514667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LRU needs special hardware and still slow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Reference bit</a:t>
            </a:r>
          </a:p>
          <a:p>
            <a:pPr lvl="1"/>
            <a:r>
              <a:rPr lang="en-US" altLang="en-US"/>
              <a:t>With each page associate a bit, initially = 0</a:t>
            </a:r>
          </a:p>
          <a:p>
            <a:pPr lvl="1"/>
            <a:r>
              <a:rPr lang="en-US" altLang="en-US"/>
              <a:t>When page is referenced bit set to 1</a:t>
            </a:r>
          </a:p>
          <a:p>
            <a:pPr lvl="1"/>
            <a:r>
              <a:rPr lang="en-US" altLang="en-US"/>
              <a:t>Replace any with reference bit = 0 (if one exists)</a:t>
            </a:r>
          </a:p>
          <a:p>
            <a:pPr lvl="2"/>
            <a:r>
              <a:rPr lang="en-US" altLang="en-US"/>
              <a:t>We do not know the order, however</a:t>
            </a:r>
            <a:endParaRPr lang="en-US" altLang="en-US" sz="800"/>
          </a:p>
          <a:p>
            <a:r>
              <a:rPr lang="en-US" altLang="en-US" b="1">
                <a:solidFill>
                  <a:srgbClr val="3366FF"/>
                </a:solidFill>
              </a:rPr>
              <a:t>Second-chance algorithm</a:t>
            </a:r>
          </a:p>
          <a:p>
            <a:pPr lvl="1"/>
            <a:r>
              <a:rPr lang="en-US" altLang="en-US"/>
              <a:t>Generally FIFO, plus hardware-provided reference bit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Clock</a:t>
            </a:r>
            <a:r>
              <a:rPr lang="en-US" altLang="en-US"/>
              <a:t> replacement</a:t>
            </a:r>
          </a:p>
          <a:p>
            <a:pPr lvl="1"/>
            <a:r>
              <a:rPr lang="en-US" altLang="en-US"/>
              <a:t>If page to be replaced has </a:t>
            </a:r>
          </a:p>
          <a:p>
            <a:pPr lvl="2"/>
            <a:r>
              <a:rPr lang="en-US" altLang="en-US"/>
              <a:t>Reference bit = 0 -&gt; replace it</a:t>
            </a:r>
          </a:p>
          <a:p>
            <a:pPr lvl="2"/>
            <a:r>
              <a:rPr lang="en-US" altLang="en-US"/>
              <a:t>reference bit = 1 then:</a:t>
            </a:r>
          </a:p>
          <a:p>
            <a:pPr lvl="3"/>
            <a:r>
              <a:rPr lang="en-US" altLang="en-US"/>
              <a:t>set reference bit 0, leave page in memory</a:t>
            </a:r>
          </a:p>
          <a:p>
            <a:pPr lvl="3"/>
            <a:r>
              <a:rPr lang="en-US" altLang="en-US"/>
              <a:t>replace next page, subject to same rules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964D0045-1AA7-5598-5A4D-D6E68D468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51101" y="177800"/>
            <a:ext cx="8010525" cy="463550"/>
          </a:xfrm>
        </p:spPr>
        <p:txBody>
          <a:bodyPr/>
          <a:lstStyle/>
          <a:p>
            <a:pPr eaLnBrk="1" hangingPunct="1"/>
            <a:r>
              <a:rPr lang="en-US" altLang="en-US" sz="2000"/>
              <a:t>Second-Chance (clock) Page-Replacement Algorithm</a:t>
            </a:r>
          </a:p>
        </p:txBody>
      </p:sp>
      <p:pic>
        <p:nvPicPr>
          <p:cNvPr id="77827" name="Picture 1" descr="9_17.pdf">
            <a:extLst>
              <a:ext uri="{FF2B5EF4-FFF2-40B4-BE49-F238E27FC236}">
                <a16:creationId xmlns:a16="http://schemas.microsoft.com/office/drawing/2014/main" id="{F6BA0AFD-91FE-EA23-A189-98604C58B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525" y="1092201"/>
            <a:ext cx="4402138" cy="444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E38239F9-EDF3-3A16-C17C-5D6F8BCBF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40000" y="138113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Enhanced Second-Chance Algorithm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B1986141-0A15-494E-D05C-805AC0F67F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0464" y="1071564"/>
            <a:ext cx="7158037" cy="5146675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Improve algorithm by using reference bit and modify bit (if available) in concert</a:t>
            </a:r>
          </a:p>
          <a:p>
            <a:r>
              <a:rPr lang="en-US" altLang="en-US"/>
              <a:t>Take ordered pair (reference, modify)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altLang="en-US"/>
              <a:t>(0, 0) neither recently used not modified – best page to replace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altLang="en-US"/>
              <a:t>(0, 1) not recently used but modified – not quite as good, must write out before replacement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altLang="en-US"/>
              <a:t>(1, 0) recently used but clean – probably will be used again soon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altLang="en-US"/>
              <a:t>(1, 1) recently used and modified – probably will be used again soon and need to write out before replacement</a:t>
            </a:r>
          </a:p>
          <a:p>
            <a:r>
              <a:rPr lang="en-US" altLang="en-US"/>
              <a:t>When page replacement called for, use the clock scheme  but use the four classes replace page in lowest non-empty class</a:t>
            </a:r>
          </a:p>
          <a:p>
            <a:pPr lvl="1"/>
            <a:r>
              <a:rPr lang="en-US" altLang="en-US"/>
              <a:t>Might need to search circular queue several times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CE9EFB9C-56EF-F9D4-0BC0-E815D36FB0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43164" y="79375"/>
            <a:ext cx="8224837" cy="571500"/>
          </a:xfrm>
        </p:spPr>
        <p:txBody>
          <a:bodyPr/>
          <a:lstStyle/>
          <a:p>
            <a:pPr eaLnBrk="1" hangingPunct="1"/>
            <a:r>
              <a:rPr lang="en-US" altLang="en-US" sz="2400"/>
              <a:t>Dynamic relocation using a relocation register</a:t>
            </a:r>
          </a:p>
        </p:txBody>
      </p:sp>
      <p:pic>
        <p:nvPicPr>
          <p:cNvPr id="23555" name="Picture 5">
            <a:extLst>
              <a:ext uri="{FF2B5EF4-FFF2-40B4-BE49-F238E27FC236}">
                <a16:creationId xmlns:a16="http://schemas.microsoft.com/office/drawing/2014/main" id="{9DCC1FC2-D79B-FF66-75C3-71A730AC4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863" y="1655764"/>
            <a:ext cx="3714750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Rectangle 3">
            <a:extLst>
              <a:ext uri="{FF2B5EF4-FFF2-40B4-BE49-F238E27FC236}">
                <a16:creationId xmlns:a16="http://schemas.microsoft.com/office/drawing/2014/main" id="{7A935C0C-AFAB-E403-9261-F1CE5C469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0789" y="1063626"/>
            <a:ext cx="3921125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1060450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Routine is not loaded until it is called</a:t>
            </a:r>
          </a:p>
          <a:p>
            <a:r>
              <a:rPr lang="en-US" altLang="en-US"/>
              <a:t>Better memory-space utilization; unused routine is never loaded</a:t>
            </a:r>
          </a:p>
          <a:p>
            <a:r>
              <a:rPr lang="en-US" altLang="en-US"/>
              <a:t>All routines kept on disk in relocatable load format</a:t>
            </a:r>
          </a:p>
          <a:p>
            <a:r>
              <a:rPr lang="en-US" altLang="en-US"/>
              <a:t>Useful when large amounts of code are needed to handle infrequently occurring cases</a:t>
            </a:r>
          </a:p>
          <a:p>
            <a:r>
              <a:rPr lang="en-US" altLang="en-US"/>
              <a:t>No special support from the operating system is required</a:t>
            </a:r>
          </a:p>
          <a:p>
            <a:pPr lvl="1"/>
            <a:r>
              <a:rPr lang="en-US" altLang="en-US" sz="1400"/>
              <a:t>Implemented through program design</a:t>
            </a:r>
          </a:p>
          <a:p>
            <a:pPr lvl="1"/>
            <a:r>
              <a:rPr lang="en-US" altLang="en-US" sz="1400"/>
              <a:t>OS can help by providing libraries to implement dynamic loading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498EBB07-5802-67D1-5821-378ABAA50B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635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Counting Algorithms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D8931882-AA21-56F8-360F-276A32348D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9988" y="1155701"/>
            <a:ext cx="7377112" cy="4551363"/>
          </a:xfrm>
        </p:spPr>
        <p:txBody>
          <a:bodyPr/>
          <a:lstStyle/>
          <a:p>
            <a:r>
              <a:rPr lang="en-US" altLang="en-US"/>
              <a:t>Keep a counter of the number of references that have been made to each page</a:t>
            </a:r>
          </a:p>
          <a:p>
            <a:pPr lvl="1"/>
            <a:r>
              <a:rPr lang="en-US" altLang="en-US"/>
              <a:t>Not common</a:t>
            </a:r>
            <a:br>
              <a:rPr lang="en-US" altLang="en-US"/>
            </a:br>
            <a:endParaRPr lang="en-US" altLang="en-US"/>
          </a:p>
          <a:p>
            <a:r>
              <a:rPr lang="en-US" altLang="en-US" b="1">
                <a:solidFill>
                  <a:srgbClr val="3366FF"/>
                </a:solidFill>
              </a:rPr>
              <a:t>Lease Frequently Used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3366FF"/>
                </a:solidFill>
              </a:rPr>
              <a:t>LFU</a:t>
            </a:r>
            <a:r>
              <a:rPr lang="en-US" altLang="en-US"/>
              <a:t>)</a:t>
            </a:r>
            <a:r>
              <a:rPr lang="en-US" altLang="en-US" b="1">
                <a:solidFill>
                  <a:srgbClr val="3366FF"/>
                </a:solidFill>
              </a:rPr>
              <a:t> Algorithm</a:t>
            </a:r>
            <a:r>
              <a:rPr lang="en-US" altLang="en-US"/>
              <a:t>:  replaces page with smallest count</a:t>
            </a:r>
            <a:br>
              <a:rPr lang="en-US" altLang="en-US"/>
            </a:br>
            <a:endParaRPr lang="en-US" altLang="en-US"/>
          </a:p>
          <a:p>
            <a:r>
              <a:rPr lang="en-US" altLang="en-US" b="1">
                <a:solidFill>
                  <a:srgbClr val="3366FF"/>
                </a:solidFill>
              </a:rPr>
              <a:t>Most Frequently Used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3366FF"/>
                </a:solidFill>
              </a:rPr>
              <a:t>MFU</a:t>
            </a:r>
            <a:r>
              <a:rPr lang="en-US" altLang="en-US"/>
              <a:t>)</a:t>
            </a:r>
            <a:r>
              <a:rPr lang="en-US" altLang="en-US" b="1">
                <a:solidFill>
                  <a:srgbClr val="3366FF"/>
                </a:solidFill>
              </a:rPr>
              <a:t> Algorithm</a:t>
            </a:r>
            <a:r>
              <a:rPr lang="en-US" altLang="en-US"/>
              <a:t>: based on the argument that the page with the smallest count was probably just brought in and has yet to be used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>
            <a:extLst>
              <a:ext uri="{FF2B5EF4-FFF2-40B4-BE49-F238E27FC236}">
                <a16:creationId xmlns:a16="http://schemas.microsoft.com/office/drawing/2014/main" id="{41949513-A276-13E8-A883-2B1F79DCA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0161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Page-Buffering Algorithms</a:t>
            </a:r>
          </a:p>
        </p:txBody>
      </p:sp>
      <p:sp>
        <p:nvSpPr>
          <p:cNvPr id="83971" name="Content Placeholder 2">
            <a:extLst>
              <a:ext uri="{FF2B5EF4-FFF2-40B4-BE49-F238E27FC236}">
                <a16:creationId xmlns:a16="http://schemas.microsoft.com/office/drawing/2014/main" id="{2E26FD4C-BD32-33AC-3A86-DEEF9415AE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93950" y="1093788"/>
            <a:ext cx="7232650" cy="5078412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Keep a pool of free frames, always</a:t>
            </a:r>
          </a:p>
          <a:p>
            <a:pPr lvl="1"/>
            <a:r>
              <a:rPr lang="en-US" altLang="en-US"/>
              <a:t>Then frame available when needed, not found at fault time</a:t>
            </a:r>
          </a:p>
          <a:p>
            <a:pPr lvl="1"/>
            <a:r>
              <a:rPr lang="en-US" altLang="en-US"/>
              <a:t>Read page into free frame and select victim to evict and add to free pool</a:t>
            </a:r>
          </a:p>
          <a:p>
            <a:pPr lvl="1"/>
            <a:r>
              <a:rPr lang="en-US" altLang="en-US"/>
              <a:t>When convenient, evict victim</a:t>
            </a:r>
          </a:p>
          <a:p>
            <a:r>
              <a:rPr lang="en-US" altLang="en-US"/>
              <a:t>Possibly, keep list of modified pages</a:t>
            </a:r>
          </a:p>
          <a:p>
            <a:pPr lvl="1"/>
            <a:r>
              <a:rPr lang="en-US" altLang="en-US"/>
              <a:t>When backing store otherwise idle, write pages there and set to non-dirty</a:t>
            </a:r>
          </a:p>
          <a:p>
            <a:r>
              <a:rPr lang="en-US" altLang="en-US"/>
              <a:t>Possibly, keep free frame contents intact and note what is in them</a:t>
            </a:r>
          </a:p>
          <a:p>
            <a:pPr lvl="1"/>
            <a:r>
              <a:rPr lang="en-US" altLang="en-US"/>
              <a:t>If referenced again before reused, no need to load contents again from disk</a:t>
            </a:r>
          </a:p>
          <a:p>
            <a:pPr lvl="1"/>
            <a:r>
              <a:rPr lang="en-US" altLang="en-US"/>
              <a:t>Generally useful to reduce penalty if wrong victim frame selected  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>
            <a:extLst>
              <a:ext uri="{FF2B5EF4-FFF2-40B4-BE49-F238E27FC236}">
                <a16:creationId xmlns:a16="http://schemas.microsoft.com/office/drawing/2014/main" id="{D76B6602-AC83-F91E-B664-14889072BB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55850" y="138113"/>
            <a:ext cx="7867650" cy="576262"/>
          </a:xfrm>
        </p:spPr>
        <p:txBody>
          <a:bodyPr/>
          <a:lstStyle/>
          <a:p>
            <a:r>
              <a:rPr lang="en-US" altLang="en-US" sz="2800"/>
              <a:t>Applications and Page Replacement</a:t>
            </a:r>
          </a:p>
        </p:txBody>
      </p:sp>
      <p:sp>
        <p:nvSpPr>
          <p:cNvPr id="84995" name="Content Placeholder 2">
            <a:extLst>
              <a:ext uri="{FF2B5EF4-FFF2-40B4-BE49-F238E27FC236}">
                <a16:creationId xmlns:a16="http://schemas.microsoft.com/office/drawing/2014/main" id="{E8D54E54-B0F8-7FD7-99CC-F9DF99D1DD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19350" y="1131889"/>
            <a:ext cx="7067550" cy="453072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All of these algorithms have OS guessing about future page access</a:t>
            </a:r>
          </a:p>
          <a:p>
            <a:r>
              <a:rPr lang="en-US" altLang="en-US"/>
              <a:t>Some applications have better knowledge – i.e. databases</a:t>
            </a:r>
          </a:p>
          <a:p>
            <a:r>
              <a:rPr lang="en-US" altLang="en-US"/>
              <a:t>Memory intensive applications can cause double buffering</a:t>
            </a:r>
          </a:p>
          <a:p>
            <a:pPr lvl="1"/>
            <a:r>
              <a:rPr lang="en-US" altLang="en-US"/>
              <a:t>OS keeps copy of page in memory as I/O buffer</a:t>
            </a:r>
          </a:p>
          <a:p>
            <a:pPr lvl="1"/>
            <a:r>
              <a:rPr lang="en-US" altLang="en-US"/>
              <a:t>Application keeps page in memory for its own work</a:t>
            </a:r>
          </a:p>
          <a:p>
            <a:r>
              <a:rPr lang="en-US" altLang="en-US"/>
              <a:t>Operating system can given direct access to the disk, getting out of the way of the applications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Raw</a:t>
            </a:r>
            <a:r>
              <a:rPr lang="en-US" altLang="en-US" b="1"/>
              <a:t> </a:t>
            </a:r>
            <a:r>
              <a:rPr lang="en-US" altLang="en-US" b="1">
                <a:solidFill>
                  <a:srgbClr val="3366FF"/>
                </a:solidFill>
              </a:rPr>
              <a:t>disk</a:t>
            </a:r>
            <a:r>
              <a:rPr lang="en-US" altLang="en-US" b="1"/>
              <a:t> </a:t>
            </a:r>
            <a:r>
              <a:rPr lang="en-US" altLang="en-US"/>
              <a:t>mode</a:t>
            </a:r>
          </a:p>
          <a:p>
            <a:r>
              <a:rPr lang="en-US" altLang="en-US"/>
              <a:t>Bypasses buffering, locking, etc</a:t>
            </a:r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27BAFDD9-1509-D3A2-86AF-2DCEEF466D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32038" y="163513"/>
            <a:ext cx="78787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Allocation of Frames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9ED8D6E9-C5D7-B475-71FD-553C50602B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4588" y="1120775"/>
            <a:ext cx="7351712" cy="44831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Each process needs </a:t>
            </a:r>
            <a:r>
              <a:rPr lang="en-US" altLang="en-US" b="1" i="1"/>
              <a:t>minimum</a:t>
            </a:r>
            <a:r>
              <a:rPr lang="en-US" altLang="en-US"/>
              <a:t> number of frames</a:t>
            </a:r>
          </a:p>
          <a:p>
            <a:r>
              <a:rPr lang="en-US" altLang="en-US"/>
              <a:t>Example:  IBM 370 – 6 pages to handle SS MOVE instruction:</a:t>
            </a:r>
          </a:p>
          <a:p>
            <a:pPr lvl="1"/>
            <a:r>
              <a:rPr lang="en-US" altLang="en-US"/>
              <a:t>instruction is 6 bytes, might span 2 pages</a:t>
            </a:r>
          </a:p>
          <a:p>
            <a:pPr lvl="1"/>
            <a:r>
              <a:rPr lang="en-US" altLang="en-US"/>
              <a:t>2 pages to handle </a:t>
            </a:r>
            <a:r>
              <a:rPr lang="en-US" altLang="en-US" i="1"/>
              <a:t>from</a:t>
            </a:r>
          </a:p>
          <a:p>
            <a:pPr lvl="1"/>
            <a:r>
              <a:rPr lang="en-US" altLang="en-US"/>
              <a:t>2 pages to handle </a:t>
            </a:r>
            <a:r>
              <a:rPr lang="en-US" altLang="en-US" i="1"/>
              <a:t>to</a:t>
            </a:r>
          </a:p>
          <a:p>
            <a:r>
              <a:rPr lang="en-US" altLang="en-US" b="1" i="1"/>
              <a:t>Maximum</a:t>
            </a:r>
            <a:r>
              <a:rPr lang="en-US" altLang="en-US" i="1"/>
              <a:t> </a:t>
            </a:r>
            <a:r>
              <a:rPr lang="en-US" altLang="en-US"/>
              <a:t>of course is total frames in the system</a:t>
            </a:r>
          </a:p>
          <a:p>
            <a:r>
              <a:rPr lang="en-US" altLang="en-US"/>
              <a:t>Two major allocation schemes</a:t>
            </a:r>
          </a:p>
          <a:p>
            <a:pPr lvl="1"/>
            <a:r>
              <a:rPr lang="en-US" altLang="en-US"/>
              <a:t>fixed allocation</a:t>
            </a:r>
          </a:p>
          <a:p>
            <a:pPr lvl="1"/>
            <a:r>
              <a:rPr lang="en-US" altLang="en-US"/>
              <a:t>priority allocation</a:t>
            </a:r>
          </a:p>
          <a:p>
            <a:r>
              <a:rPr lang="en-US" altLang="en-US"/>
              <a:t>Many variations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1FE35EEB-FE0D-635F-ED1B-C696C6936A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62188" y="188913"/>
            <a:ext cx="79486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Fixed Allocation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6ED34A35-6956-F6F6-074A-39B8298881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5700" y="1082676"/>
            <a:ext cx="7226300" cy="4645025"/>
          </a:xfrm>
        </p:spPr>
        <p:txBody>
          <a:bodyPr/>
          <a:lstStyle/>
          <a:p>
            <a:r>
              <a:rPr lang="en-US" altLang="en-US"/>
              <a:t>Equal allocation – For example, if there are 100 frames (after allocating frames for the OS) and 5 processes, give each process 20 frames</a:t>
            </a:r>
          </a:p>
          <a:p>
            <a:pPr lvl="1"/>
            <a:r>
              <a:rPr lang="en-US" altLang="en-US"/>
              <a:t>Keep some as free frame buffer pool</a:t>
            </a:r>
          </a:p>
          <a:p>
            <a:endParaRPr lang="en-US" altLang="en-US" sz="800"/>
          </a:p>
          <a:p>
            <a:r>
              <a:rPr lang="en-US" altLang="en-US"/>
              <a:t>Proportional allocation – Allocate according to the size of process</a:t>
            </a:r>
          </a:p>
          <a:p>
            <a:pPr lvl="1"/>
            <a:r>
              <a:rPr lang="en-US" altLang="en-US"/>
              <a:t>Dynamic as degree of multiprogramming, process sizes change</a:t>
            </a:r>
          </a:p>
          <a:p>
            <a:pPr lvl="1">
              <a:buFont typeface="Monotype Sorts" pitchFamily="-84" charset="2"/>
              <a:buNone/>
            </a:pPr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  <p:graphicFrame>
        <p:nvGraphicFramePr>
          <p:cNvPr id="88068" name="Object 2">
            <a:extLst>
              <a:ext uri="{FF2B5EF4-FFF2-40B4-BE49-F238E27FC236}">
                <a16:creationId xmlns:a16="http://schemas.microsoft.com/office/drawing/2014/main" id="{2E36AB67-1406-B203-5B58-8EE5652FC6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0438" y="3630613"/>
          <a:ext cx="2857500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57500" imgH="1612900" progId="Equation.3">
                  <p:embed/>
                </p:oleObj>
              </mc:Choice>
              <mc:Fallback>
                <p:oleObj name="Equation" r:id="rId3" imgW="2857500" imgH="1612900" progId="Equation.3">
                  <p:embed/>
                  <p:pic>
                    <p:nvPicPr>
                      <p:cNvPr id="88068" name="Object 2">
                        <a:extLst>
                          <a:ext uri="{FF2B5EF4-FFF2-40B4-BE49-F238E27FC236}">
                            <a16:creationId xmlns:a16="http://schemas.microsoft.com/office/drawing/2014/main" id="{2E36AB67-1406-B203-5B58-8EE5652FC6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8" y="3630613"/>
                        <a:ext cx="2857500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9" name="Line 5">
            <a:extLst>
              <a:ext uri="{FF2B5EF4-FFF2-40B4-BE49-F238E27FC236}">
                <a16:creationId xmlns:a16="http://schemas.microsoft.com/office/drawing/2014/main" id="{E7D999CB-C616-5D8D-FABB-85C0FCECFF11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6763" y="379253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88070" name="Line 6">
            <a:extLst>
              <a:ext uri="{FF2B5EF4-FFF2-40B4-BE49-F238E27FC236}">
                <a16:creationId xmlns:a16="http://schemas.microsoft.com/office/drawing/2014/main" id="{62C69B9C-0CAF-27E7-93F5-CA24C047CD9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6763" y="412908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88071" name="Line 7">
            <a:extLst>
              <a:ext uri="{FF2B5EF4-FFF2-40B4-BE49-F238E27FC236}">
                <a16:creationId xmlns:a16="http://schemas.microsoft.com/office/drawing/2014/main" id="{6311CC4D-50A7-A9A8-C0A7-F3DC781B718D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6763" y="49895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88072" name="Line 8">
            <a:extLst>
              <a:ext uri="{FF2B5EF4-FFF2-40B4-BE49-F238E27FC236}">
                <a16:creationId xmlns:a16="http://schemas.microsoft.com/office/drawing/2014/main" id="{BC394879-F899-2389-6108-35E7D6D626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0413" y="44561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graphicFrame>
        <p:nvGraphicFramePr>
          <p:cNvPr id="88073" name="Object 3">
            <a:extLst>
              <a:ext uri="{FF2B5EF4-FFF2-40B4-BE49-F238E27FC236}">
                <a16:creationId xmlns:a16="http://schemas.microsoft.com/office/drawing/2014/main" id="{4EEA7276-B868-A664-22E6-12188D20FD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69189" y="3425825"/>
          <a:ext cx="1506537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3000" imgH="1460500" progId="Equation.3">
                  <p:embed/>
                </p:oleObj>
              </mc:Choice>
              <mc:Fallback>
                <p:oleObj name="Equation" r:id="rId5" imgW="1143000" imgH="1460500" progId="Equation.3">
                  <p:embed/>
                  <p:pic>
                    <p:nvPicPr>
                      <p:cNvPr id="88073" name="Object 3">
                        <a:extLst>
                          <a:ext uri="{FF2B5EF4-FFF2-40B4-BE49-F238E27FC236}">
                            <a16:creationId xmlns:a16="http://schemas.microsoft.com/office/drawing/2014/main" id="{4EEA7276-B868-A664-22E6-12188D20FD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9189" y="3425825"/>
                        <a:ext cx="1506537" cy="192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A3641233-FD57-DC21-9338-BDCBDC84C5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0776" y="201613"/>
            <a:ext cx="78200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Priority Allocation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9B67A419-EC28-AB29-4DAB-18E609A914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44750" y="1190625"/>
            <a:ext cx="6851650" cy="4394200"/>
          </a:xfrm>
        </p:spPr>
        <p:txBody>
          <a:bodyPr/>
          <a:lstStyle/>
          <a:p>
            <a:r>
              <a:rPr lang="en-US" altLang="en-US"/>
              <a:t>Use a proportional allocation scheme using priorities rather than size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If process </a:t>
            </a:r>
            <a:r>
              <a:rPr lang="en-US" altLang="en-US" b="1" i="1"/>
              <a:t>P</a:t>
            </a:r>
            <a:r>
              <a:rPr lang="en-US" altLang="en-US" b="1" i="1" baseline="-25000"/>
              <a:t>i</a:t>
            </a:r>
            <a:r>
              <a:rPr lang="en-US" altLang="en-US"/>
              <a:t> generates a page fault,</a:t>
            </a:r>
          </a:p>
          <a:p>
            <a:pPr lvl="1"/>
            <a:r>
              <a:rPr lang="en-US" altLang="en-US"/>
              <a:t>select for replacement one of its frames</a:t>
            </a:r>
          </a:p>
          <a:p>
            <a:pPr lvl="1"/>
            <a:r>
              <a:rPr lang="en-US" altLang="en-US"/>
              <a:t>select for replacement a frame from a process with lower priority number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92A8FD51-724D-0631-74F7-E374927BAF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54288" y="188913"/>
            <a:ext cx="76565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Global vs. Local Allocation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B46069F7-AA34-4EC2-541F-D7AD4190F1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01888" y="1116013"/>
            <a:ext cx="6958012" cy="4470400"/>
          </a:xfrm>
        </p:spPr>
        <p:txBody>
          <a:bodyPr>
            <a:normAutofit lnSpcReduction="10000"/>
          </a:bodyPr>
          <a:lstStyle/>
          <a:p>
            <a:r>
              <a:rPr lang="en-US" altLang="en-US" b="1">
                <a:solidFill>
                  <a:srgbClr val="3366FF"/>
                </a:solidFill>
              </a:rPr>
              <a:t>Global replacement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process selects a replacement frame from the set of all frames; one process can take a frame from another</a:t>
            </a:r>
          </a:p>
          <a:p>
            <a:pPr lvl="1"/>
            <a:r>
              <a:rPr lang="en-US" altLang="en-US"/>
              <a:t>But then process execution time can vary greatly</a:t>
            </a:r>
          </a:p>
          <a:p>
            <a:pPr lvl="1"/>
            <a:r>
              <a:rPr lang="en-US" altLang="en-US"/>
              <a:t>But greater throughput so more common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r>
              <a:rPr lang="en-US" altLang="en-US" b="1">
                <a:solidFill>
                  <a:srgbClr val="3366FF"/>
                </a:solidFill>
              </a:rPr>
              <a:t>Local replacement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each process selects from only its own set of allocated frames</a:t>
            </a:r>
          </a:p>
          <a:p>
            <a:pPr lvl="1"/>
            <a:r>
              <a:rPr lang="en-US" altLang="en-US"/>
              <a:t>More consistent per-process performance</a:t>
            </a:r>
          </a:p>
          <a:p>
            <a:pPr lvl="1"/>
            <a:r>
              <a:rPr lang="en-US" altLang="en-US"/>
              <a:t>But possibly underutilized memory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>
            <a:extLst>
              <a:ext uri="{FF2B5EF4-FFF2-40B4-BE49-F238E27FC236}">
                <a16:creationId xmlns:a16="http://schemas.microsoft.com/office/drawing/2014/main" id="{B3F4AF92-D66A-15E4-8430-8D0D856853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19300" y="20161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Non-Uniform Memory Access</a:t>
            </a:r>
          </a:p>
        </p:txBody>
      </p:sp>
      <p:sp>
        <p:nvSpPr>
          <p:cNvPr id="94211" name="Content Placeholder 2">
            <a:extLst>
              <a:ext uri="{FF2B5EF4-FFF2-40B4-BE49-F238E27FC236}">
                <a16:creationId xmlns:a16="http://schemas.microsoft.com/office/drawing/2014/main" id="{0BA34FE0-A583-D8A6-DD99-298755A24D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19350" y="1081089"/>
            <a:ext cx="7169150" cy="4530725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/>
              <a:t>So far all memory accessed equally</a:t>
            </a:r>
          </a:p>
          <a:p>
            <a:r>
              <a:rPr lang="en-US" altLang="en-US"/>
              <a:t>Many systems are </a:t>
            </a:r>
            <a:r>
              <a:rPr lang="en-US" altLang="en-US" b="1">
                <a:solidFill>
                  <a:srgbClr val="3366FF"/>
                </a:solidFill>
              </a:rPr>
              <a:t>NUMA</a:t>
            </a:r>
            <a:r>
              <a:rPr lang="en-US" altLang="en-US"/>
              <a:t> – speed of access to memory varies</a:t>
            </a:r>
          </a:p>
          <a:p>
            <a:pPr lvl="1"/>
            <a:r>
              <a:rPr lang="en-US" altLang="en-US"/>
              <a:t>Consider system boards containing CPUs and memory, interconnected over a system bus</a:t>
            </a:r>
          </a:p>
          <a:p>
            <a:r>
              <a:rPr lang="en-US" altLang="en-US"/>
              <a:t>Optimal performance comes from allocating memory </a:t>
            </a:r>
            <a:r>
              <a:rPr lang="ja-JP" altLang="en-US"/>
              <a:t>“</a:t>
            </a:r>
            <a:r>
              <a:rPr lang="en-US" altLang="ja-JP"/>
              <a:t>close to</a:t>
            </a:r>
            <a:r>
              <a:rPr lang="ja-JP" altLang="en-US"/>
              <a:t>”</a:t>
            </a:r>
            <a:r>
              <a:rPr lang="en-US" altLang="ja-JP"/>
              <a:t> the CPU on which the thread is scheduled</a:t>
            </a:r>
          </a:p>
          <a:p>
            <a:pPr lvl="1"/>
            <a:r>
              <a:rPr lang="en-US" altLang="en-US"/>
              <a:t>And modifying the scheduler to schedule the thread on the same system board when possible</a:t>
            </a:r>
          </a:p>
          <a:p>
            <a:pPr lvl="1"/>
            <a:r>
              <a:rPr lang="en-US" altLang="en-US"/>
              <a:t>Solved by Solaris by creating </a:t>
            </a:r>
            <a:r>
              <a:rPr lang="en-US" altLang="en-US" b="1">
                <a:solidFill>
                  <a:srgbClr val="3366FF"/>
                </a:solidFill>
              </a:rPr>
              <a:t>lgroups </a:t>
            </a:r>
          </a:p>
          <a:p>
            <a:pPr lvl="2"/>
            <a:r>
              <a:rPr lang="en-US" altLang="en-US"/>
              <a:t>Structure to track CPU / Memory low latency groups</a:t>
            </a:r>
          </a:p>
          <a:p>
            <a:pPr lvl="2"/>
            <a:r>
              <a:rPr lang="en-US" altLang="en-US"/>
              <a:t>Used my schedule and pager</a:t>
            </a:r>
          </a:p>
          <a:p>
            <a:pPr lvl="2"/>
            <a:r>
              <a:rPr lang="en-US" altLang="en-US"/>
              <a:t>When possible schedule all threads of a process and allocate all memory for that process within the lgroup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F6F2105B-4DEC-162E-8BB1-0AC3C57FD8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889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Thrashing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0A2A4EC0-89B2-476B-E298-18826269D0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3000" y="1131888"/>
            <a:ext cx="7353300" cy="4483100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If a process does not have </a:t>
            </a:r>
            <a:r>
              <a:rPr lang="ja-JP" altLang="en-US"/>
              <a:t>“</a:t>
            </a:r>
            <a:r>
              <a:rPr lang="en-US" altLang="ja-JP"/>
              <a:t>enough</a:t>
            </a:r>
            <a:r>
              <a:rPr lang="ja-JP" altLang="en-US"/>
              <a:t>”</a:t>
            </a:r>
            <a:r>
              <a:rPr lang="en-US" altLang="ja-JP"/>
              <a:t> pages, the page-fault rate is very high</a:t>
            </a:r>
          </a:p>
          <a:p>
            <a:pPr lvl="1"/>
            <a:r>
              <a:rPr lang="en-US" altLang="en-US"/>
              <a:t>Page fault to get page</a:t>
            </a:r>
          </a:p>
          <a:p>
            <a:pPr lvl="1"/>
            <a:r>
              <a:rPr lang="en-US" altLang="en-US"/>
              <a:t>Replace existing frame</a:t>
            </a:r>
          </a:p>
          <a:p>
            <a:pPr lvl="1"/>
            <a:r>
              <a:rPr lang="en-US" altLang="en-US"/>
              <a:t>But quickly need replaced frame back</a:t>
            </a:r>
          </a:p>
          <a:p>
            <a:pPr lvl="1"/>
            <a:r>
              <a:rPr lang="en-US" altLang="en-US"/>
              <a:t>This leads to:</a:t>
            </a:r>
          </a:p>
          <a:p>
            <a:pPr lvl="2"/>
            <a:r>
              <a:rPr lang="en-US" altLang="en-US"/>
              <a:t>Low CPU utilization</a:t>
            </a:r>
          </a:p>
          <a:p>
            <a:pPr lvl="2"/>
            <a:r>
              <a:rPr lang="en-US" altLang="en-US"/>
              <a:t>Operating system thinking that it needs to increase the degree of multiprogramming</a:t>
            </a:r>
          </a:p>
          <a:p>
            <a:pPr lvl="2"/>
            <a:r>
              <a:rPr lang="en-US" altLang="en-US"/>
              <a:t>Another process added to the system</a:t>
            </a:r>
            <a:br>
              <a:rPr lang="en-US" altLang="en-US"/>
            </a:br>
            <a:endParaRPr lang="en-US" altLang="en-US"/>
          </a:p>
          <a:p>
            <a:r>
              <a:rPr lang="en-US" altLang="en-US" b="1">
                <a:solidFill>
                  <a:srgbClr val="3366FF"/>
                </a:solidFill>
              </a:rPr>
              <a:t>Thrashing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 a process is busy swapping pages in and out</a:t>
            </a:r>
            <a:endParaRPr lang="en-US" alt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257830A5-4843-07B5-4FDC-B7AC40374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68564" y="163513"/>
            <a:ext cx="69230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Thrashing (Cont.)</a:t>
            </a:r>
            <a:endParaRPr lang="en-US" altLang="en-US" sz="2400"/>
          </a:p>
        </p:txBody>
      </p:sp>
      <p:pic>
        <p:nvPicPr>
          <p:cNvPr id="97283" name="Picture 4" descr="9">
            <a:extLst>
              <a:ext uri="{FF2B5EF4-FFF2-40B4-BE49-F238E27FC236}">
                <a16:creationId xmlns:a16="http://schemas.microsoft.com/office/drawing/2014/main" id="{FE8A292C-F6CB-0A20-14DE-3832D7241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1" y="1206500"/>
            <a:ext cx="6678613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0B7B786-1AE7-5E5B-CE40-0D6F70BB01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15888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Dynamic Linking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D285E473-1AAB-77D3-5A97-D36239F086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59038" y="1062038"/>
            <a:ext cx="7116762" cy="466090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b="1">
                <a:solidFill>
                  <a:srgbClr val="3366FF"/>
                </a:solidFill>
              </a:rPr>
              <a:t>Static linking </a:t>
            </a:r>
            <a:r>
              <a:rPr lang="en-US" altLang="en-US"/>
              <a:t>– system libraries and program code combined by the loader into the binary program image</a:t>
            </a:r>
          </a:p>
          <a:p>
            <a:r>
              <a:rPr lang="en-US" altLang="en-US"/>
              <a:t>Dynamic linking –linking postponed until execution time</a:t>
            </a:r>
            <a:endParaRPr lang="en-US" altLang="en-US" sz="800"/>
          </a:p>
          <a:p>
            <a:r>
              <a:rPr lang="en-US" altLang="en-US"/>
              <a:t>Small piece of code, </a:t>
            </a:r>
            <a:r>
              <a:rPr lang="en-US" altLang="en-US" b="1">
                <a:solidFill>
                  <a:srgbClr val="3366FF"/>
                </a:solidFill>
              </a:rPr>
              <a:t>stub</a:t>
            </a:r>
            <a:r>
              <a:rPr lang="en-US" altLang="en-US"/>
              <a:t>, used to locate the appropriate memory-resident library routine</a:t>
            </a:r>
            <a:endParaRPr lang="en-US" altLang="en-US" sz="800"/>
          </a:p>
          <a:p>
            <a:r>
              <a:rPr lang="en-US" altLang="en-US"/>
              <a:t>Stub replaces itself with the address of the routine, and executes the routine</a:t>
            </a:r>
            <a:endParaRPr lang="en-US" altLang="en-US" sz="800"/>
          </a:p>
          <a:p>
            <a:r>
              <a:rPr lang="en-US" altLang="en-US"/>
              <a:t>Operating system checks if routine is in processes</a:t>
            </a:r>
            <a:r>
              <a:rPr lang="ja-JP" altLang="en-US"/>
              <a:t>’</a:t>
            </a:r>
            <a:r>
              <a:rPr lang="en-US" altLang="ja-JP"/>
              <a:t> memory address</a:t>
            </a:r>
          </a:p>
          <a:p>
            <a:pPr lvl="1"/>
            <a:r>
              <a:rPr lang="en-US" altLang="en-US"/>
              <a:t>If not in address space, add to address space</a:t>
            </a:r>
            <a:endParaRPr lang="en-US" altLang="en-US" sz="800"/>
          </a:p>
          <a:p>
            <a:r>
              <a:rPr lang="en-US" altLang="en-US">
                <a:solidFill>
                  <a:srgbClr val="FF0000"/>
                </a:solidFill>
              </a:rPr>
              <a:t>Dynamic linking is particularly useful for libraries</a:t>
            </a:r>
            <a:endParaRPr lang="en-US" altLang="en-US" sz="800">
              <a:solidFill>
                <a:srgbClr val="FF0000"/>
              </a:solidFill>
            </a:endParaRPr>
          </a:p>
          <a:p>
            <a:r>
              <a:rPr lang="en-US" altLang="en-US"/>
              <a:t>System also known as </a:t>
            </a:r>
            <a:r>
              <a:rPr lang="en-US" altLang="en-US" b="1">
                <a:solidFill>
                  <a:srgbClr val="3366FF"/>
                </a:solidFill>
              </a:rPr>
              <a:t>shared libraries</a:t>
            </a:r>
          </a:p>
          <a:p>
            <a:r>
              <a:rPr lang="en-US" altLang="en-US">
                <a:solidFill>
                  <a:srgbClr val="000000"/>
                </a:solidFill>
              </a:rPr>
              <a:t>Consider applicability to patching system libraries</a:t>
            </a:r>
          </a:p>
          <a:p>
            <a:pPr lvl="1"/>
            <a:r>
              <a:rPr lang="en-US" altLang="en-US">
                <a:solidFill>
                  <a:srgbClr val="000000"/>
                </a:solidFill>
              </a:rPr>
              <a:t>Versioning may be needed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35EBE006-DC7E-5FDF-E09F-E9D48C213B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6064" y="188913"/>
            <a:ext cx="71596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Demand Paging and Thrashing </a:t>
            </a:r>
            <a:endParaRPr lang="en-US" altLang="en-US" sz="2400"/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E8FA8572-942B-61FA-06F7-9EB957801E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62214" y="1084263"/>
            <a:ext cx="7100887" cy="3001962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/>
              <a:t>Why does demand paging work?</a:t>
            </a:r>
            <a:br>
              <a:rPr lang="en-US" altLang="en-US"/>
            </a:br>
            <a:r>
              <a:rPr lang="en-US" altLang="en-US" b="1">
                <a:solidFill>
                  <a:srgbClr val="3366FF"/>
                </a:solidFill>
              </a:rPr>
              <a:t>Locality model</a:t>
            </a:r>
          </a:p>
          <a:p>
            <a:pPr lvl="1"/>
            <a:r>
              <a:rPr lang="en-US" altLang="en-US"/>
              <a:t>Process migrates from one locality to another</a:t>
            </a:r>
          </a:p>
          <a:p>
            <a:pPr lvl="1"/>
            <a:r>
              <a:rPr lang="en-US" altLang="en-US"/>
              <a:t>Localities may overlap</a:t>
            </a:r>
          </a:p>
          <a:p>
            <a:pPr lvl="1">
              <a:buFont typeface="Monotype Sorts" pitchFamily="-84" charset="2"/>
              <a:buNone/>
            </a:pPr>
            <a:endParaRPr lang="en-US" altLang="en-US"/>
          </a:p>
          <a:p>
            <a:r>
              <a:rPr lang="en-US" altLang="en-US"/>
              <a:t>Why does thrashing occur?</a:t>
            </a:r>
            <a:br>
              <a:rPr lang="en-US" altLang="en-US"/>
            </a:br>
            <a:r>
              <a:rPr lang="en-US" altLang="en-US">
                <a:sym typeface="Symbol" panose="05050102010706020507" pitchFamily="18" charset="2"/>
              </a:rPr>
              <a:t> size of locality &gt; total memory size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Limit effects by using local or priority page replacement</a:t>
            </a:r>
            <a:endParaRPr lang="en-US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10176CE1-39EF-2583-D30B-66DD692762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01914" y="125413"/>
            <a:ext cx="7850187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Locality In A Memory-Reference Pattern</a:t>
            </a:r>
          </a:p>
        </p:txBody>
      </p:sp>
      <p:pic>
        <p:nvPicPr>
          <p:cNvPr id="101379" name="Picture 1" descr="9_19.pdf">
            <a:extLst>
              <a:ext uri="{FF2B5EF4-FFF2-40B4-BE49-F238E27FC236}">
                <a16:creationId xmlns:a16="http://schemas.microsoft.com/office/drawing/2014/main" id="{7818B44F-BEEB-D054-77A3-99729E886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263" y="1017588"/>
            <a:ext cx="3770312" cy="540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E34CAEF0-3474-F57C-A6EF-4291932E0E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508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Working-Set Model</a:t>
            </a:r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192B6FA8-6AA0-AD99-5E7C-C50C3338FE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2051" y="979488"/>
            <a:ext cx="7573963" cy="4881562"/>
          </a:xfrm>
        </p:spPr>
        <p:txBody>
          <a:bodyPr/>
          <a:lstStyle/>
          <a:p>
            <a:r>
              <a:rPr lang="en-US" altLang="en-US" sz="1600">
                <a:sym typeface="Symbol" panose="05050102010706020507" pitchFamily="18" charset="2"/>
              </a:rPr>
              <a:t>  working-set window  a fixed number of page references </a:t>
            </a:r>
            <a:br>
              <a:rPr lang="en-US" altLang="en-US" sz="1600">
                <a:sym typeface="Symbol" panose="05050102010706020507" pitchFamily="18" charset="2"/>
              </a:rPr>
            </a:br>
            <a:r>
              <a:rPr lang="en-US" altLang="en-US" sz="1600">
                <a:sym typeface="Symbol" panose="05050102010706020507" pitchFamily="18" charset="2"/>
              </a:rPr>
              <a:t>Example:  10,000 instructions</a:t>
            </a:r>
          </a:p>
          <a:p>
            <a:r>
              <a:rPr lang="en-US" altLang="en-US" sz="1600" i="1">
                <a:sym typeface="Symbol" panose="05050102010706020507" pitchFamily="18" charset="2"/>
              </a:rPr>
              <a:t>WSS</a:t>
            </a:r>
            <a:r>
              <a:rPr lang="en-US" altLang="en-US" sz="1600" i="1" baseline="-25000">
                <a:sym typeface="Symbol" panose="05050102010706020507" pitchFamily="18" charset="2"/>
              </a:rPr>
              <a:t>i</a:t>
            </a:r>
            <a:r>
              <a:rPr lang="en-US" altLang="en-US" sz="1600">
                <a:sym typeface="Symbol" panose="05050102010706020507" pitchFamily="18" charset="2"/>
              </a:rPr>
              <a:t> (working set of Process </a:t>
            </a:r>
            <a:r>
              <a:rPr lang="en-US" altLang="en-US" sz="1600" i="1">
                <a:sym typeface="Symbol" panose="05050102010706020507" pitchFamily="18" charset="2"/>
              </a:rPr>
              <a:t>P</a:t>
            </a:r>
            <a:r>
              <a:rPr lang="en-US" altLang="en-US" sz="1600" i="1" baseline="-25000">
                <a:sym typeface="Symbol" panose="05050102010706020507" pitchFamily="18" charset="2"/>
              </a:rPr>
              <a:t>i</a:t>
            </a:r>
            <a:r>
              <a:rPr lang="en-US" altLang="en-US" sz="1600">
                <a:sym typeface="Symbol" panose="05050102010706020507" pitchFamily="18" charset="2"/>
              </a:rPr>
              <a:t>) =</a:t>
            </a:r>
            <a:br>
              <a:rPr lang="en-US" altLang="en-US" sz="1600">
                <a:sym typeface="Symbol" panose="05050102010706020507" pitchFamily="18" charset="2"/>
              </a:rPr>
            </a:br>
            <a:r>
              <a:rPr lang="en-US" altLang="en-US" sz="1600">
                <a:sym typeface="Symbol" panose="05050102010706020507" pitchFamily="18" charset="2"/>
              </a:rPr>
              <a:t>total number of pages referenced in the most recent  (varies in time)</a:t>
            </a:r>
          </a:p>
          <a:p>
            <a:pPr lvl="1"/>
            <a:r>
              <a:rPr lang="en-US" altLang="en-US" sz="1600">
                <a:sym typeface="Symbol" panose="05050102010706020507" pitchFamily="18" charset="2"/>
              </a:rPr>
              <a:t>if  too small will not encompass entire locality</a:t>
            </a:r>
          </a:p>
          <a:p>
            <a:pPr lvl="1"/>
            <a:r>
              <a:rPr lang="en-US" altLang="en-US" sz="1600">
                <a:sym typeface="Symbol" panose="05050102010706020507" pitchFamily="18" charset="2"/>
              </a:rPr>
              <a:t>if  too large will encompass several localities</a:t>
            </a:r>
          </a:p>
          <a:p>
            <a:pPr lvl="1"/>
            <a:r>
              <a:rPr lang="en-US" altLang="en-US" sz="1600">
                <a:sym typeface="Symbol" panose="05050102010706020507" pitchFamily="18" charset="2"/>
              </a:rPr>
              <a:t>if  =   will encompass entire program</a:t>
            </a:r>
          </a:p>
          <a:p>
            <a:r>
              <a:rPr lang="en-US" altLang="en-US" sz="1600" i="1">
                <a:sym typeface="Symbol" panose="05050102010706020507" pitchFamily="18" charset="2"/>
              </a:rPr>
              <a:t>D</a:t>
            </a:r>
            <a:r>
              <a:rPr lang="en-US" altLang="en-US" sz="1600">
                <a:sym typeface="Symbol" panose="05050102010706020507" pitchFamily="18" charset="2"/>
              </a:rPr>
              <a:t> =  </a:t>
            </a:r>
            <a:r>
              <a:rPr lang="en-US" altLang="en-US" sz="1600" i="1">
                <a:sym typeface="Symbol" panose="05050102010706020507" pitchFamily="18" charset="2"/>
              </a:rPr>
              <a:t>WSS</a:t>
            </a:r>
            <a:r>
              <a:rPr lang="en-US" altLang="en-US" sz="1600" i="1" baseline="-25000">
                <a:sym typeface="Symbol" panose="05050102010706020507" pitchFamily="18" charset="2"/>
              </a:rPr>
              <a:t>i</a:t>
            </a:r>
            <a:r>
              <a:rPr lang="en-US" altLang="en-US" sz="1600">
                <a:sym typeface="Symbol" panose="05050102010706020507" pitchFamily="18" charset="2"/>
              </a:rPr>
              <a:t>  total demand frames </a:t>
            </a:r>
          </a:p>
          <a:p>
            <a:pPr lvl="1"/>
            <a:r>
              <a:rPr lang="en-US" altLang="en-US" sz="1600">
                <a:sym typeface="Symbol" panose="05050102010706020507" pitchFamily="18" charset="2"/>
              </a:rPr>
              <a:t>Approximation of locality</a:t>
            </a:r>
          </a:p>
          <a:p>
            <a:r>
              <a:rPr lang="en-US" altLang="en-US" sz="1600">
                <a:sym typeface="Symbol" panose="05050102010706020507" pitchFamily="18" charset="2"/>
              </a:rPr>
              <a:t>if </a:t>
            </a:r>
            <a:r>
              <a:rPr lang="en-US" altLang="en-US" sz="1600" i="1">
                <a:sym typeface="Symbol" panose="05050102010706020507" pitchFamily="18" charset="2"/>
              </a:rPr>
              <a:t>D</a:t>
            </a:r>
            <a:r>
              <a:rPr lang="en-US" altLang="en-US" sz="1600">
                <a:sym typeface="Symbol" panose="05050102010706020507" pitchFamily="18" charset="2"/>
              </a:rPr>
              <a:t> &gt; </a:t>
            </a:r>
            <a:r>
              <a:rPr lang="en-US" altLang="en-US" sz="1600" i="1">
                <a:sym typeface="Symbol" panose="05050102010706020507" pitchFamily="18" charset="2"/>
              </a:rPr>
              <a:t>m</a:t>
            </a:r>
            <a:r>
              <a:rPr lang="en-US" altLang="en-US" sz="1600">
                <a:sym typeface="Symbol" panose="05050102010706020507" pitchFamily="18" charset="2"/>
              </a:rPr>
              <a:t>  Thrashing</a:t>
            </a:r>
          </a:p>
          <a:p>
            <a:r>
              <a:rPr lang="en-US" altLang="en-US" sz="1600">
                <a:sym typeface="Symbol" panose="05050102010706020507" pitchFamily="18" charset="2"/>
              </a:rPr>
              <a:t>Policy if </a:t>
            </a:r>
            <a:r>
              <a:rPr lang="en-US" altLang="en-US" sz="1600" i="1">
                <a:sym typeface="Symbol" panose="05050102010706020507" pitchFamily="18" charset="2"/>
              </a:rPr>
              <a:t>D</a:t>
            </a:r>
            <a:r>
              <a:rPr lang="en-US" altLang="en-US" sz="1600">
                <a:sym typeface="Symbol" panose="05050102010706020507" pitchFamily="18" charset="2"/>
              </a:rPr>
              <a:t> &gt; m, then suspe</a:t>
            </a:r>
            <a:r>
              <a:rPr lang="en-US" altLang="en-US">
                <a:sym typeface="Symbol" panose="05050102010706020507" pitchFamily="18" charset="2"/>
              </a:rPr>
              <a:t>nd or swap out one of the processes </a:t>
            </a:r>
          </a:p>
        </p:txBody>
      </p:sp>
      <p:pic>
        <p:nvPicPr>
          <p:cNvPr id="103428" name="Picture 5">
            <a:extLst>
              <a:ext uri="{FF2B5EF4-FFF2-40B4-BE49-F238E27FC236}">
                <a16:creationId xmlns:a16="http://schemas.microsoft.com/office/drawing/2014/main" id="{7B48B66B-4F53-FADB-3271-E42C18CFB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475" y="4546601"/>
            <a:ext cx="6707188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EB187C06-A312-1C0D-D102-8A6F798EC2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93964" y="163513"/>
            <a:ext cx="77422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Keeping Track of the Working Set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48BC18E8-628E-03F4-A935-663E284AD3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93951" y="1119189"/>
            <a:ext cx="7743825" cy="4530725"/>
          </a:xfrm>
        </p:spPr>
        <p:txBody>
          <a:bodyPr/>
          <a:lstStyle/>
          <a:p>
            <a:r>
              <a:rPr lang="en-US" altLang="en-US"/>
              <a:t>Approximate with interval timer + a reference bit</a:t>
            </a:r>
          </a:p>
          <a:p>
            <a:r>
              <a:rPr lang="en-US" altLang="en-US"/>
              <a:t>Example: </a:t>
            </a:r>
            <a:r>
              <a:rPr lang="en-US" altLang="en-US">
                <a:sym typeface="Symbol" panose="05050102010706020507" pitchFamily="18" charset="2"/>
              </a:rPr>
              <a:t> = 10,000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Timer interrupts after every 5000 time units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Keep in memory 2 bits for each page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Whenever a timer interrupts copy and sets the values of all reference bits to 0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If one of the bits in memory = 1  page in working set</a:t>
            </a:r>
          </a:p>
          <a:p>
            <a:r>
              <a:rPr lang="en-US" altLang="en-US">
                <a:sym typeface="Symbol" panose="05050102010706020507" pitchFamily="18" charset="2"/>
              </a:rPr>
              <a:t>Why is this not completely accurate?</a:t>
            </a:r>
          </a:p>
          <a:p>
            <a:r>
              <a:rPr lang="en-US" altLang="en-US">
                <a:sym typeface="Symbol" panose="05050102010706020507" pitchFamily="18" charset="2"/>
              </a:rPr>
              <a:t>Improvement = 10 bits and interrupt every 1000 time units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394D4736-531E-2CA1-DAF8-D74F288780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20926" y="163513"/>
            <a:ext cx="788987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Page-Fault Frequency</a:t>
            </a:r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D0125072-AC31-86F4-8E48-4701D75EF6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51100" y="1049338"/>
            <a:ext cx="6604000" cy="1668462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/>
              <a:t>More direct approach than WSS</a:t>
            </a:r>
          </a:p>
          <a:p>
            <a:r>
              <a:rPr lang="en-US" altLang="en-US"/>
              <a:t>Establish </a:t>
            </a:r>
            <a:r>
              <a:rPr lang="ja-JP" altLang="en-US"/>
              <a:t>“</a:t>
            </a:r>
            <a:r>
              <a:rPr lang="en-US" altLang="ja-JP"/>
              <a:t>acceptable</a:t>
            </a:r>
            <a:r>
              <a:rPr lang="ja-JP" altLang="en-US"/>
              <a:t>”</a:t>
            </a:r>
            <a:r>
              <a:rPr lang="en-US" altLang="ja-JP"/>
              <a:t> </a:t>
            </a:r>
            <a:r>
              <a:rPr lang="en-US" altLang="ja-JP" b="1">
                <a:solidFill>
                  <a:srgbClr val="3366FF"/>
                </a:solidFill>
              </a:rPr>
              <a:t>page-fault frequency </a:t>
            </a:r>
            <a:r>
              <a:rPr lang="en-US" altLang="ja-JP"/>
              <a:t>(</a:t>
            </a:r>
            <a:r>
              <a:rPr lang="en-US" altLang="ja-JP" b="1">
                <a:solidFill>
                  <a:srgbClr val="3366FF"/>
                </a:solidFill>
              </a:rPr>
              <a:t>PFF</a:t>
            </a:r>
            <a:r>
              <a:rPr lang="en-US" altLang="ja-JP"/>
              <a:t>)</a:t>
            </a:r>
            <a:r>
              <a:rPr lang="en-US" altLang="ja-JP" b="1">
                <a:solidFill>
                  <a:srgbClr val="3366FF"/>
                </a:solidFill>
              </a:rPr>
              <a:t> </a:t>
            </a:r>
            <a:r>
              <a:rPr lang="en-US" altLang="ja-JP"/>
              <a:t>rate and use local replacement policy</a:t>
            </a:r>
          </a:p>
          <a:p>
            <a:pPr lvl="1"/>
            <a:r>
              <a:rPr lang="en-US" altLang="en-US"/>
              <a:t>If actual rate too low, process loses frame</a:t>
            </a:r>
          </a:p>
          <a:p>
            <a:pPr lvl="1"/>
            <a:r>
              <a:rPr lang="en-US" altLang="en-US"/>
              <a:t>If actual rate too high, process gains frame</a:t>
            </a:r>
          </a:p>
        </p:txBody>
      </p:sp>
      <p:pic>
        <p:nvPicPr>
          <p:cNvPr id="107524" name="Picture 1" descr="9_21.pdf">
            <a:extLst>
              <a:ext uri="{FF2B5EF4-FFF2-40B4-BE49-F238E27FC236}">
                <a16:creationId xmlns:a16="http://schemas.microsoft.com/office/drawing/2014/main" id="{98407E42-5993-B17B-1E8E-0C0FC3532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1" y="2954339"/>
            <a:ext cx="5103813" cy="295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>
            <a:extLst>
              <a:ext uri="{FF2B5EF4-FFF2-40B4-BE49-F238E27FC236}">
                <a16:creationId xmlns:a16="http://schemas.microsoft.com/office/drawing/2014/main" id="{623DEBA2-2615-BBF4-5EFB-94FB457D12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87625" y="1762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Working Sets and Page Fault Rates</a:t>
            </a:r>
          </a:p>
        </p:txBody>
      </p:sp>
      <p:pic>
        <p:nvPicPr>
          <p:cNvPr id="109571" name="Picture 4" descr="9">
            <a:extLst>
              <a:ext uri="{FF2B5EF4-FFF2-40B4-BE49-F238E27FC236}">
                <a16:creationId xmlns:a16="http://schemas.microsoft.com/office/drawing/2014/main" id="{A58A61F4-5247-1A39-AF27-D27218978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701" y="2684464"/>
            <a:ext cx="5802313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9985C8-2E16-785F-A25B-A56B5D2AC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1042989"/>
            <a:ext cx="7194550" cy="2071687"/>
          </a:xfrm>
          <a:prstGeom prst="rect">
            <a:avLst/>
          </a:prstGeom>
          <a:noFill/>
          <a:ln>
            <a:noFill/>
          </a:ln>
        </p:spPr>
        <p:txBody>
          <a:bodyPr lIns="91435" tIns="45718" rIns="91435" bIns="45718"/>
          <a:lstStyle>
            <a:lvl1pPr marL="488950" indent="-4889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0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1060450" indent="-40798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0"/>
              <a:buChar char="l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55098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0"/>
              <a:buChar char="4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203993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530475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3183912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7022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90133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3243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Direct relationship between working set of a process and its page-fault rate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Working set changes over time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Peaks and valleys over time</a:t>
            </a:r>
          </a:p>
          <a:p>
            <a:pPr marL="0" indent="0"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709A16DF-AB99-8BF3-359E-1FD613AA6B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70150" y="188913"/>
            <a:ext cx="779145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Other Considerations -- Prepaging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6F88EA61-38BC-73E6-1BB7-1676581C06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01888" y="1104900"/>
            <a:ext cx="7427912" cy="4908550"/>
          </a:xfrm>
        </p:spPr>
        <p:txBody>
          <a:bodyPr/>
          <a:lstStyle/>
          <a:p>
            <a:r>
              <a:rPr lang="en-US" altLang="en-US"/>
              <a:t>Prepaging </a:t>
            </a:r>
          </a:p>
          <a:p>
            <a:pPr lvl="1"/>
            <a:r>
              <a:rPr lang="en-US" altLang="en-US"/>
              <a:t>To reduce the large number of page faults that occurs at process startup</a:t>
            </a:r>
          </a:p>
          <a:p>
            <a:pPr lvl="1"/>
            <a:r>
              <a:rPr lang="en-US" altLang="en-US"/>
              <a:t>Prepage all or some of the pages a process will need, before they are referenced</a:t>
            </a:r>
          </a:p>
          <a:p>
            <a:pPr lvl="1"/>
            <a:r>
              <a:rPr lang="en-US" altLang="en-US"/>
              <a:t>But if prepaged pages are unused, I/O and memory was wasted</a:t>
            </a:r>
          </a:p>
          <a:p>
            <a:pPr lvl="1"/>
            <a:r>
              <a:rPr lang="en-US" altLang="en-US"/>
              <a:t>Assume </a:t>
            </a:r>
            <a:r>
              <a:rPr lang="en-US" altLang="en-US" i="1"/>
              <a:t>s</a:t>
            </a:r>
            <a:r>
              <a:rPr lang="en-US" altLang="en-US"/>
              <a:t> pages are prepaged and </a:t>
            </a:r>
            <a:r>
              <a:rPr lang="el-GR" altLang="en-US" i="1"/>
              <a:t>α</a:t>
            </a:r>
            <a:r>
              <a:rPr lang="en-US" altLang="en-US" i="1"/>
              <a:t> </a:t>
            </a:r>
            <a:r>
              <a:rPr lang="en-US" altLang="en-US"/>
              <a:t>of the pages is used</a:t>
            </a:r>
          </a:p>
          <a:p>
            <a:pPr lvl="2"/>
            <a:r>
              <a:rPr lang="en-US" altLang="en-US"/>
              <a:t>Is cost of </a:t>
            </a:r>
            <a:r>
              <a:rPr lang="en-US" altLang="en-US" b="1" i="1"/>
              <a:t>s * </a:t>
            </a:r>
            <a:r>
              <a:rPr lang="el-GR" altLang="en-US" b="1" i="1"/>
              <a:t>α</a:t>
            </a:r>
            <a:r>
              <a:rPr lang="en-US" altLang="en-US" b="1" i="1"/>
              <a:t>  </a:t>
            </a:r>
            <a:r>
              <a:rPr lang="en-US" altLang="en-US"/>
              <a:t>save pages faults &gt; or &lt; than the cost of prepaging</a:t>
            </a:r>
            <a:r>
              <a:rPr lang="en-US" altLang="en-US" i="1"/>
              <a:t> </a:t>
            </a:r>
            <a:br>
              <a:rPr lang="en-US" altLang="en-US" i="1"/>
            </a:br>
            <a:r>
              <a:rPr lang="en-US" altLang="en-US" b="1" i="1"/>
              <a:t>s * (1- </a:t>
            </a:r>
            <a:r>
              <a:rPr lang="el-GR" altLang="en-US" b="1" i="1"/>
              <a:t>α</a:t>
            </a:r>
            <a:r>
              <a:rPr lang="en-US" altLang="en-US" b="1" i="1"/>
              <a:t>) </a:t>
            </a:r>
            <a:r>
              <a:rPr lang="en-US" altLang="en-US"/>
              <a:t>unnecessary pages</a:t>
            </a:r>
            <a:r>
              <a:rPr lang="en-US" altLang="en-US" i="1"/>
              <a:t>?  </a:t>
            </a:r>
          </a:p>
          <a:p>
            <a:pPr lvl="2"/>
            <a:r>
              <a:rPr lang="el-GR" altLang="en-US" b="1" i="1"/>
              <a:t>α</a:t>
            </a:r>
            <a:r>
              <a:rPr lang="en-US" altLang="en-US" i="1"/>
              <a:t> </a:t>
            </a:r>
            <a:r>
              <a:rPr lang="en-US" altLang="en-US"/>
              <a:t>near zero </a:t>
            </a:r>
            <a:r>
              <a:rPr lang="en-US" altLang="en-US">
                <a:sym typeface="Symbol" panose="05050102010706020507" pitchFamily="18" charset="2"/>
              </a:rPr>
              <a:t> prepaging loses</a:t>
            </a:r>
            <a:r>
              <a:rPr lang="en-US" altLang="en-US"/>
              <a:t> 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046FC63C-703A-5EB3-3258-D0CAC61E42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79714" y="163513"/>
            <a:ext cx="74310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Other Issues – Page Size</a:t>
            </a:r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AEE3D8B0-E974-10A6-1B05-A1AC8BDD45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44750" y="1069976"/>
            <a:ext cx="7289800" cy="475932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Sometimes OS designers have a choice</a:t>
            </a:r>
          </a:p>
          <a:p>
            <a:pPr lvl="1"/>
            <a:r>
              <a:rPr lang="en-US" altLang="en-US"/>
              <a:t>Especially if running on custom-built CPU</a:t>
            </a:r>
          </a:p>
          <a:p>
            <a:r>
              <a:rPr lang="en-US" altLang="en-US"/>
              <a:t>Page size selection must take into consideration:</a:t>
            </a:r>
          </a:p>
          <a:p>
            <a:pPr lvl="1"/>
            <a:r>
              <a:rPr lang="en-US" altLang="en-US"/>
              <a:t>Fragmentation</a:t>
            </a:r>
          </a:p>
          <a:p>
            <a:pPr lvl="1"/>
            <a:r>
              <a:rPr lang="en-US" altLang="en-US"/>
              <a:t>Page table size 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Resolution</a:t>
            </a:r>
          </a:p>
          <a:p>
            <a:pPr lvl="1"/>
            <a:r>
              <a:rPr lang="en-US" altLang="en-US"/>
              <a:t>I/O overhead</a:t>
            </a:r>
          </a:p>
          <a:p>
            <a:pPr lvl="1"/>
            <a:r>
              <a:rPr lang="en-US" altLang="en-US"/>
              <a:t>Number of page faults</a:t>
            </a:r>
          </a:p>
          <a:p>
            <a:pPr lvl="1"/>
            <a:r>
              <a:rPr lang="en-US" altLang="en-US"/>
              <a:t>Locality</a:t>
            </a:r>
          </a:p>
          <a:p>
            <a:pPr lvl="1"/>
            <a:r>
              <a:rPr lang="en-US" altLang="en-US"/>
              <a:t>TLB size and effectiveness</a:t>
            </a:r>
          </a:p>
          <a:p>
            <a:r>
              <a:rPr lang="en-US" altLang="en-US"/>
              <a:t>Always power of 2, usually in the range 2</a:t>
            </a:r>
            <a:r>
              <a:rPr lang="en-US" altLang="en-US" baseline="30000"/>
              <a:t>12</a:t>
            </a:r>
            <a:r>
              <a:rPr lang="en-US" altLang="en-US"/>
              <a:t> (4,096 bytes) to 2</a:t>
            </a:r>
            <a:r>
              <a:rPr lang="en-US" altLang="en-US" baseline="30000"/>
              <a:t>22</a:t>
            </a:r>
            <a:r>
              <a:rPr lang="en-US" altLang="en-US"/>
              <a:t> (4,194,304 bytes)</a:t>
            </a:r>
          </a:p>
          <a:p>
            <a:r>
              <a:rPr lang="en-US" altLang="en-US"/>
              <a:t>On average, growing over time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DC07FE2A-6566-BCC2-5C81-8B04D46E9A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6188" y="176213"/>
            <a:ext cx="76946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Other Issues – TLB Reach 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C5C99482-E220-12BF-E87E-903232E884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4588" y="1165226"/>
            <a:ext cx="7631112" cy="4418013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TLB Reach - The amount of memory accessible from the TLB</a:t>
            </a:r>
          </a:p>
          <a:p>
            <a:endParaRPr lang="en-US" altLang="en-US" sz="800"/>
          </a:p>
          <a:p>
            <a:r>
              <a:rPr lang="en-US" altLang="en-US"/>
              <a:t>TLB Reach = (TLB Size) X (Page Size)</a:t>
            </a:r>
          </a:p>
          <a:p>
            <a:endParaRPr lang="en-US" altLang="en-US" sz="800"/>
          </a:p>
          <a:p>
            <a:r>
              <a:rPr lang="en-US" altLang="en-US"/>
              <a:t>Ideally, the working set of each process is stored in the TLB</a:t>
            </a:r>
          </a:p>
          <a:p>
            <a:pPr lvl="1"/>
            <a:r>
              <a:rPr lang="en-US" altLang="en-US"/>
              <a:t>Otherwise there is a high degree of page faults</a:t>
            </a:r>
          </a:p>
          <a:p>
            <a:pPr lvl="1"/>
            <a:endParaRPr lang="en-US" altLang="en-US" sz="800"/>
          </a:p>
          <a:p>
            <a:r>
              <a:rPr lang="en-US" altLang="en-US"/>
              <a:t>Increase the Page Size</a:t>
            </a:r>
          </a:p>
          <a:p>
            <a:pPr lvl="1"/>
            <a:r>
              <a:rPr lang="en-US" altLang="en-US"/>
              <a:t>This may lead to an increase in fragmentation as not all applications require a large page size</a:t>
            </a:r>
          </a:p>
          <a:p>
            <a:pPr lvl="1"/>
            <a:endParaRPr lang="en-US" altLang="en-US" sz="800"/>
          </a:p>
          <a:p>
            <a:r>
              <a:rPr lang="en-US" altLang="en-US"/>
              <a:t>Provide Multiple Page Sizes</a:t>
            </a:r>
          </a:p>
          <a:p>
            <a:pPr lvl="1"/>
            <a:r>
              <a:rPr lang="en-US" altLang="en-US"/>
              <a:t>This allows applications that require larger page sizes the opportunity to use them without an increase in fragmentation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DBAF1283-13CA-EF5F-A7A4-973CB7C868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43188" y="163513"/>
            <a:ext cx="76057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Other Issues – Program Structure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1D985BED-B420-B8BA-2FD8-54B948A21B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01888" y="1104901"/>
            <a:ext cx="7548562" cy="4995863"/>
          </a:xfrm>
        </p:spPr>
        <p:txBody>
          <a:bodyPr>
            <a:normAutofit fontScale="85000" lnSpcReduction="20000"/>
          </a:bodyPr>
          <a:lstStyle/>
          <a:p>
            <a:pPr>
              <a:tabLst>
                <a:tab pos="3317875" algn="l"/>
                <a:tab pos="3649663" algn="l"/>
              </a:tabLst>
            </a:pPr>
            <a:r>
              <a:rPr lang="en-US" altLang="en-US"/>
              <a:t>Program structure</a:t>
            </a:r>
          </a:p>
          <a:p>
            <a:pPr lvl="1"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int[128,128] data;</a:t>
            </a:r>
          </a:p>
          <a:p>
            <a:pPr lvl="1">
              <a:tabLst>
                <a:tab pos="3317875" algn="l"/>
                <a:tab pos="3649663" algn="l"/>
              </a:tabLst>
            </a:pPr>
            <a:r>
              <a:rPr lang="en-US" altLang="en-US"/>
              <a:t>Each row is stored in one page </a:t>
            </a:r>
          </a:p>
          <a:p>
            <a:pPr lvl="1">
              <a:tabLst>
                <a:tab pos="3317875" algn="l"/>
                <a:tab pos="3649663" algn="l"/>
              </a:tabLst>
            </a:pPr>
            <a:r>
              <a:rPr lang="en-US" altLang="en-US"/>
              <a:t>Program 1 	</a:t>
            </a:r>
          </a:p>
          <a:p>
            <a:pPr>
              <a:buNone/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                for (j = 0; j &lt;128; j++)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for (i = 0; i &lt; 128; i++)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      data[i,j] = 0;</a:t>
            </a:r>
            <a:br>
              <a:rPr lang="en-US" altLang="en-US">
                <a:latin typeface="Courier New" panose="02070309020205020404" pitchFamily="49" charset="0"/>
              </a:rPr>
            </a:br>
            <a:endParaRPr lang="en-US" altLang="en-US">
              <a:latin typeface="Courier New" panose="02070309020205020404" pitchFamily="49" charset="0"/>
            </a:endParaRPr>
          </a:p>
          <a:p>
            <a:pPr lvl="1">
              <a:buNone/>
              <a:tabLst>
                <a:tab pos="3317875" algn="l"/>
                <a:tab pos="3649663" algn="l"/>
              </a:tabLst>
            </a:pPr>
            <a:r>
              <a:rPr lang="en-US" altLang="en-US"/>
              <a:t>     128 x 128 = 16,384 page faults </a:t>
            </a:r>
            <a:br>
              <a:rPr lang="en-US" altLang="en-US"/>
            </a:br>
            <a:endParaRPr lang="en-US" altLang="en-US"/>
          </a:p>
          <a:p>
            <a:pPr lvl="1">
              <a:tabLst>
                <a:tab pos="3317875" algn="l"/>
                <a:tab pos="3649663" algn="l"/>
              </a:tabLst>
            </a:pPr>
            <a:r>
              <a:rPr lang="en-US" altLang="en-US"/>
              <a:t>Program 2 	</a:t>
            </a:r>
          </a:p>
          <a:p>
            <a:pPr lvl="1">
              <a:buNone/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             for (i = 0; i &lt; 128; i++)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for (j = 0; j &lt; 128; j++)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   data[i,j] = 0;</a:t>
            </a:r>
          </a:p>
          <a:p>
            <a:pPr lvl="1">
              <a:buNone/>
              <a:tabLst>
                <a:tab pos="3317875" algn="l"/>
                <a:tab pos="3649663" algn="l"/>
              </a:tabLst>
            </a:pPr>
            <a:br>
              <a:rPr lang="en-US" altLang="en-US"/>
            </a:br>
            <a:r>
              <a:rPr lang="en-US" altLang="en-US"/>
              <a:t>128 page faults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28DDFB11-CADD-74BF-C9D2-552082239B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12950" y="11906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Swapping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700FEC61-C377-A024-833F-25574B7931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97126" y="1122363"/>
            <a:ext cx="7051675" cy="50673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</a:pPr>
            <a:r>
              <a:rPr lang="en-US" altLang="en-US"/>
              <a:t>A process can be </a:t>
            </a:r>
            <a:r>
              <a:rPr lang="en-US" altLang="en-US" b="1">
                <a:solidFill>
                  <a:srgbClr val="3366FF"/>
                </a:solidFill>
              </a:rPr>
              <a:t>swapped</a:t>
            </a:r>
            <a:r>
              <a:rPr lang="en-US" altLang="en-US"/>
              <a:t> temporarily out of memory to a backing store, and then brought back into memory for continued execution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Total physical memory space of processes can exceed physical memory</a:t>
            </a:r>
          </a:p>
          <a:p>
            <a:pPr>
              <a:lnSpc>
                <a:spcPct val="80000"/>
              </a:lnSpc>
            </a:pPr>
            <a:r>
              <a:rPr lang="en-US" altLang="en-US" b="1">
                <a:solidFill>
                  <a:srgbClr val="3366FF"/>
                </a:solidFill>
              </a:rPr>
              <a:t>Backing store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fast disk large enough to accommodate copies of all memory images for all users; must provide direct access to these memory images</a:t>
            </a:r>
          </a:p>
          <a:p>
            <a:pPr>
              <a:lnSpc>
                <a:spcPct val="80000"/>
              </a:lnSpc>
            </a:pPr>
            <a:r>
              <a:rPr lang="en-US" altLang="en-US" b="1">
                <a:solidFill>
                  <a:srgbClr val="3366FF"/>
                </a:solidFill>
              </a:rPr>
              <a:t>Roll out, roll in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swapping variant used for priority-based scheduling algorithms; lower-priority process is swapped out so higher-priority process can be loaded and executed</a:t>
            </a:r>
          </a:p>
          <a:p>
            <a:pPr>
              <a:lnSpc>
                <a:spcPct val="80000"/>
              </a:lnSpc>
            </a:pPr>
            <a:r>
              <a:rPr lang="en-US" altLang="en-US"/>
              <a:t>Major part of swap time is transfer time; total transfer time is directly proportional to the amount of memory swapped</a:t>
            </a:r>
          </a:p>
          <a:p>
            <a:pPr>
              <a:lnSpc>
                <a:spcPct val="80000"/>
              </a:lnSpc>
            </a:pPr>
            <a:r>
              <a:rPr lang="en-US" altLang="en-US"/>
              <a:t>System maintains a </a:t>
            </a:r>
            <a:r>
              <a:rPr lang="en-US" altLang="en-US" b="1">
                <a:solidFill>
                  <a:srgbClr val="3366FF"/>
                </a:solidFill>
              </a:rPr>
              <a:t>ready queue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of ready-to-run processes which have memory images on disk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F0E4054D-7C2F-0912-1229-545053FB5A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09826" y="150813"/>
            <a:ext cx="780097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Other Issues – I/O interlock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2979C4A0-D8D1-A332-C7B6-80AE567330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51088" y="1193800"/>
            <a:ext cx="4176712" cy="4459288"/>
          </a:xfrm>
        </p:spPr>
        <p:txBody>
          <a:bodyPr>
            <a:normAutofit lnSpcReduction="10000"/>
          </a:bodyPr>
          <a:lstStyle/>
          <a:p>
            <a:r>
              <a:rPr lang="en-US" altLang="en-US" b="1">
                <a:solidFill>
                  <a:srgbClr val="3366FF"/>
                </a:solidFill>
              </a:rPr>
              <a:t>I/O Interlock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Pages must sometimes be locked into memory</a:t>
            </a:r>
          </a:p>
          <a:p>
            <a:r>
              <a:rPr lang="en-US" altLang="en-US"/>
              <a:t>Consider I/O - Pages that are used for copying a file from a device must be locked from being selected for eviction by a page replacement algorithm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Pinning</a:t>
            </a:r>
            <a:r>
              <a:rPr lang="en-US" altLang="en-US"/>
              <a:t> of pages to lock into memory</a:t>
            </a:r>
          </a:p>
        </p:txBody>
      </p:sp>
      <p:pic>
        <p:nvPicPr>
          <p:cNvPr id="119812" name="Picture 5">
            <a:extLst>
              <a:ext uri="{FF2B5EF4-FFF2-40B4-BE49-F238E27FC236}">
                <a16:creationId xmlns:a16="http://schemas.microsoft.com/office/drawing/2014/main" id="{635E1AEC-89F5-E496-31F6-9F1008C9F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1677988"/>
            <a:ext cx="2914650" cy="337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1A6355A2-87F7-C04F-FFAF-D4F76AD097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00300" y="176213"/>
            <a:ext cx="78105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Operating System Examples</a:t>
            </a:r>
          </a:p>
        </p:txBody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5F5FA4AC-918F-5E73-F2C3-B57CDCE24C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51088" y="1435100"/>
            <a:ext cx="7351712" cy="4483100"/>
          </a:xfrm>
        </p:spPr>
        <p:txBody>
          <a:bodyPr/>
          <a:lstStyle/>
          <a:p>
            <a:r>
              <a:rPr lang="en-US" altLang="en-US"/>
              <a:t>Windows</a:t>
            </a:r>
          </a:p>
          <a:p>
            <a:endParaRPr lang="en-US" altLang="en-US"/>
          </a:p>
          <a:p>
            <a:r>
              <a:rPr lang="en-US" altLang="en-US"/>
              <a:t>Solaris 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1331F7EF-4B17-391B-85AD-62359BC997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508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Windows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5C6C494F-1235-9128-392F-44DCAB6E0F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06650" y="1017589"/>
            <a:ext cx="7296150" cy="5299075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/>
              <a:t>Uses demand paging with </a:t>
            </a:r>
            <a:r>
              <a:rPr lang="en-US" altLang="en-US" b="1">
                <a:solidFill>
                  <a:srgbClr val="3366FF"/>
                </a:solidFill>
              </a:rPr>
              <a:t>clustering</a:t>
            </a:r>
            <a:r>
              <a:rPr lang="en-US" altLang="en-US"/>
              <a:t>. Clustering brings in pages surrounding the faulting page</a:t>
            </a:r>
            <a:endParaRPr lang="en-US" altLang="en-US" sz="800"/>
          </a:p>
          <a:p>
            <a:r>
              <a:rPr lang="en-US" altLang="en-US"/>
              <a:t>Processes are assigned </a:t>
            </a:r>
            <a:r>
              <a:rPr lang="en-US" altLang="en-US" b="1">
                <a:solidFill>
                  <a:srgbClr val="3366FF"/>
                </a:solidFill>
              </a:rPr>
              <a:t>working set minimum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and </a:t>
            </a:r>
            <a:r>
              <a:rPr lang="en-US" altLang="en-US" b="1">
                <a:solidFill>
                  <a:srgbClr val="3366FF"/>
                </a:solidFill>
              </a:rPr>
              <a:t>working set maximum</a:t>
            </a:r>
            <a:endParaRPr lang="en-US" altLang="en-US" sz="800">
              <a:solidFill>
                <a:srgbClr val="3366FF"/>
              </a:solidFill>
            </a:endParaRPr>
          </a:p>
          <a:p>
            <a:r>
              <a:rPr lang="en-US" altLang="en-US"/>
              <a:t>Working set minimum is the minimum number of pages the process is guaranteed to have in memory</a:t>
            </a:r>
            <a:endParaRPr lang="en-US" altLang="en-US" sz="800"/>
          </a:p>
          <a:p>
            <a:r>
              <a:rPr lang="en-US" altLang="en-US"/>
              <a:t>A process may be assigned as many pages up to its working set maximum</a:t>
            </a:r>
            <a:endParaRPr lang="en-US" altLang="en-US" sz="800"/>
          </a:p>
          <a:p>
            <a:r>
              <a:rPr lang="en-US" altLang="en-US"/>
              <a:t>When the amount of free memory in the system falls below a threshold, </a:t>
            </a:r>
            <a:r>
              <a:rPr lang="en-US" altLang="en-US" b="1">
                <a:solidFill>
                  <a:srgbClr val="3366FF"/>
                </a:solidFill>
              </a:rPr>
              <a:t>automatic working set trimming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is performed to restore the amount of free memory</a:t>
            </a:r>
            <a:endParaRPr lang="en-US" altLang="en-US" sz="800"/>
          </a:p>
          <a:p>
            <a:r>
              <a:rPr lang="en-US" altLang="en-US"/>
              <a:t>Working set trimming removes pages from processes that have pages in excess of their working set minimum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08038C5C-D382-7F3A-7C26-E838AED69D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127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Solaris </a:t>
            </a:r>
          </a:p>
        </p:txBody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FF1B9136-9E10-01EF-3256-EFC612FA8E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93950" y="1030289"/>
            <a:ext cx="7334250" cy="5386387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/>
              <a:t>Maintains a list of free pages to assign faulting processes</a:t>
            </a:r>
            <a:endParaRPr lang="en-US" altLang="en-US" sz="800"/>
          </a:p>
          <a:p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Lotsfree</a:t>
            </a:r>
            <a:r>
              <a:rPr lang="en-US" altLang="en-US"/>
              <a:t> – threshold parameter (amount of free memory) to begin paging</a:t>
            </a:r>
            <a:endParaRPr lang="en-US" altLang="en-US" sz="800"/>
          </a:p>
          <a:p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Desfree</a:t>
            </a:r>
            <a:r>
              <a:rPr lang="en-US" altLang="en-US"/>
              <a:t> – threshold parameter to increasing paging</a:t>
            </a:r>
            <a:endParaRPr lang="en-US" altLang="en-US" sz="800"/>
          </a:p>
          <a:p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Minfree</a:t>
            </a:r>
            <a:r>
              <a:rPr lang="en-US" altLang="en-US"/>
              <a:t> – threshold parameter to being swapping</a:t>
            </a:r>
            <a:endParaRPr lang="en-US" altLang="en-US" sz="800"/>
          </a:p>
          <a:p>
            <a:r>
              <a:rPr lang="en-US" altLang="en-US"/>
              <a:t>Paging is performed by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/>
              <a:t> process</a:t>
            </a:r>
            <a:endParaRPr lang="en-US" altLang="en-US" sz="800"/>
          </a:p>
          <a:p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/>
              <a:t> scans pages using modified clock algorithm</a:t>
            </a:r>
            <a:endParaRPr lang="en-US" altLang="en-US" sz="800"/>
          </a:p>
          <a:p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Scanrate</a:t>
            </a:r>
            <a:r>
              <a:rPr lang="en-US" altLang="en-US"/>
              <a:t> is the rate at which pages are scanned. This ranges from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slowscan</a:t>
            </a:r>
            <a:r>
              <a:rPr lang="en-US" altLang="en-US"/>
              <a:t> to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fastscan</a:t>
            </a:r>
          </a:p>
          <a:p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/>
              <a:t> is called more frequently depending upon the amount of free memory available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Priority paging </a:t>
            </a:r>
            <a:r>
              <a:rPr lang="en-US" altLang="en-US"/>
              <a:t>gives priority to process code pages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AE4F095C-1050-84F0-D516-CF357D5359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889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Solaris 2 Page Scanner</a:t>
            </a:r>
          </a:p>
        </p:txBody>
      </p:sp>
      <p:pic>
        <p:nvPicPr>
          <p:cNvPr id="128003" name="Picture 1" descr="9_29.pdf">
            <a:extLst>
              <a:ext uri="{FF2B5EF4-FFF2-40B4-BE49-F238E27FC236}">
                <a16:creationId xmlns:a16="http://schemas.microsoft.com/office/drawing/2014/main" id="{ACC90543-C5AA-D497-4788-E8DDBBE51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1189039"/>
            <a:ext cx="5454650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E2D3C831-AF1F-261D-FC9E-9BB2C4935F4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9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3E7B543D-8756-C154-2F92-628FE327C0F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806450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15:  Security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26">
            <a:extLst>
              <a:ext uri="{FF2B5EF4-FFF2-40B4-BE49-F238E27FC236}">
                <a16:creationId xmlns:a16="http://schemas.microsoft.com/office/drawing/2014/main" id="{0F9E3E3F-F386-5819-AB3D-AD3C435C86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9526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Chapter 15:  Security</a:t>
            </a:r>
          </a:p>
        </p:txBody>
      </p:sp>
      <p:sp>
        <p:nvSpPr>
          <p:cNvPr id="7171" name="Rectangle 1027">
            <a:extLst>
              <a:ext uri="{FF2B5EF4-FFF2-40B4-BE49-F238E27FC236}">
                <a16:creationId xmlns:a16="http://schemas.microsoft.com/office/drawing/2014/main" id="{747A3A4E-2DA2-ED5F-4987-D1FBFECA09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84426" y="1135063"/>
            <a:ext cx="7351713" cy="4483100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The Security Problem</a:t>
            </a:r>
          </a:p>
          <a:p>
            <a:r>
              <a:rPr lang="en-US" altLang="en-US"/>
              <a:t>Program Threats</a:t>
            </a:r>
          </a:p>
          <a:p>
            <a:r>
              <a:rPr lang="en-US" altLang="en-US"/>
              <a:t>System and Network Threats</a:t>
            </a:r>
          </a:p>
          <a:p>
            <a:r>
              <a:rPr lang="en-US" altLang="en-US"/>
              <a:t>Cryptography as a Security Tool</a:t>
            </a:r>
          </a:p>
          <a:p>
            <a:r>
              <a:rPr lang="en-US" altLang="en-US"/>
              <a:t>User Authentication</a:t>
            </a:r>
          </a:p>
          <a:p>
            <a:r>
              <a:rPr lang="en-US" altLang="en-US"/>
              <a:t>Implementing Security Defenses</a:t>
            </a:r>
          </a:p>
          <a:p>
            <a:r>
              <a:rPr lang="en-US" altLang="en-US"/>
              <a:t>Firewalling to Protect Systems and Networks</a:t>
            </a:r>
          </a:p>
          <a:p>
            <a:r>
              <a:rPr lang="en-US" altLang="en-US"/>
              <a:t>Computer-Security Classifications</a:t>
            </a:r>
          </a:p>
          <a:p>
            <a:r>
              <a:rPr lang="en-US" altLang="en-US"/>
              <a:t>An Example: Windows 7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8CC743D0-7778-6578-A8D0-56CA86252C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9526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The Security Problem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2F67B58-97EA-43B7-6AB3-F94987808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71726" y="1165225"/>
            <a:ext cx="7123113" cy="4852988"/>
          </a:xfrm>
        </p:spPr>
        <p:txBody>
          <a:bodyPr/>
          <a:lstStyle/>
          <a:p>
            <a:r>
              <a:rPr lang="en-US" altLang="en-US"/>
              <a:t>System </a:t>
            </a:r>
            <a:r>
              <a:rPr lang="en-US" altLang="en-US" b="1">
                <a:solidFill>
                  <a:srgbClr val="3366FF"/>
                </a:solidFill>
              </a:rPr>
              <a:t>secure</a:t>
            </a:r>
            <a:r>
              <a:rPr lang="en-US" altLang="en-US"/>
              <a:t> if resources used and accessed as intended under all circumstances</a:t>
            </a:r>
          </a:p>
          <a:p>
            <a:pPr lvl="1"/>
            <a:r>
              <a:rPr lang="en-US" altLang="en-US"/>
              <a:t>Unachievable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Intruders</a:t>
            </a:r>
            <a:r>
              <a:rPr lang="en-US" altLang="en-US"/>
              <a:t> (</a:t>
            </a:r>
            <a:r>
              <a:rPr lang="en-US" altLang="en-US" b="1">
                <a:solidFill>
                  <a:srgbClr val="3366FF"/>
                </a:solidFill>
              </a:rPr>
              <a:t>crackers</a:t>
            </a:r>
            <a:r>
              <a:rPr lang="en-US" altLang="en-US"/>
              <a:t>) attempt to breach security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Threat </a:t>
            </a:r>
            <a:r>
              <a:rPr lang="en-US" altLang="en-US"/>
              <a:t>is potential security violation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Attack</a:t>
            </a:r>
            <a:r>
              <a:rPr lang="en-US" altLang="en-US"/>
              <a:t> is attempt to breach security</a:t>
            </a:r>
          </a:p>
          <a:p>
            <a:r>
              <a:rPr lang="en-US" altLang="en-US"/>
              <a:t>Attack can be accidental or malicious</a:t>
            </a:r>
          </a:p>
          <a:p>
            <a:r>
              <a:rPr lang="en-US" altLang="en-US"/>
              <a:t>Easier to protect against accidental than malicious misuse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891DBFC6-6D3B-AF86-1C18-026AAF12FE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95514" y="195263"/>
            <a:ext cx="80152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Security Violation Categories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9DC0E807-64FE-FFFC-D30D-C3097D999A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84425" y="1165225"/>
            <a:ext cx="6700838" cy="5035550"/>
          </a:xfrm>
        </p:spPr>
        <p:txBody>
          <a:bodyPr/>
          <a:lstStyle/>
          <a:p>
            <a:r>
              <a:rPr lang="en-US" altLang="en-US" b="1"/>
              <a:t>Breach of confidentiality</a:t>
            </a:r>
          </a:p>
          <a:p>
            <a:pPr lvl="1"/>
            <a:r>
              <a:rPr lang="en-US" altLang="en-US"/>
              <a:t>Unauthorized reading of data</a:t>
            </a:r>
          </a:p>
          <a:p>
            <a:r>
              <a:rPr lang="en-US" altLang="en-US" b="1"/>
              <a:t>Breach of integrity</a:t>
            </a:r>
          </a:p>
          <a:p>
            <a:pPr lvl="1"/>
            <a:r>
              <a:rPr lang="en-US" altLang="en-US"/>
              <a:t>Unauthorized modification of data</a:t>
            </a:r>
          </a:p>
          <a:p>
            <a:r>
              <a:rPr lang="en-US" altLang="en-US" b="1"/>
              <a:t>Breach of availability</a:t>
            </a:r>
          </a:p>
          <a:p>
            <a:pPr lvl="1"/>
            <a:r>
              <a:rPr lang="en-US" altLang="en-US"/>
              <a:t>Unauthorized destruction of data</a:t>
            </a:r>
          </a:p>
          <a:p>
            <a:r>
              <a:rPr lang="en-US" altLang="en-US" b="1"/>
              <a:t>Theft of service</a:t>
            </a:r>
          </a:p>
          <a:p>
            <a:pPr lvl="1"/>
            <a:r>
              <a:rPr lang="en-US" altLang="en-US"/>
              <a:t>Unauthorized use of resources</a:t>
            </a:r>
          </a:p>
          <a:p>
            <a:r>
              <a:rPr lang="en-US" altLang="en-US" b="1"/>
              <a:t>Denial of service (</a:t>
            </a:r>
            <a:r>
              <a:rPr lang="en-US" altLang="en-US" b="1">
                <a:solidFill>
                  <a:srgbClr val="3366FF"/>
                </a:solidFill>
              </a:rPr>
              <a:t>DOS</a:t>
            </a:r>
            <a:r>
              <a:rPr lang="en-US" altLang="en-US" b="1"/>
              <a:t>)</a:t>
            </a:r>
          </a:p>
          <a:p>
            <a:pPr lvl="1"/>
            <a:r>
              <a:rPr lang="en-US" altLang="en-US"/>
              <a:t>Prevention of legitimate use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BA39FC3C-CB45-190F-640B-43B1ED0FC9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12950" y="18256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Swapping (Cont.)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116B04A6-C214-8E3A-C5D2-B8901C4965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1413" y="1058863"/>
            <a:ext cx="7169150" cy="50673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/>
              <a:t>Does the swapped out process need to swap back in to same physical addresses?</a:t>
            </a:r>
          </a:p>
          <a:p>
            <a:pPr>
              <a:lnSpc>
                <a:spcPct val="80000"/>
              </a:lnSpc>
            </a:pPr>
            <a:r>
              <a:rPr lang="en-US" altLang="en-US"/>
              <a:t>Depends on address binding method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Plus consider pending I/O to / from process memory space</a:t>
            </a:r>
          </a:p>
          <a:p>
            <a:pPr>
              <a:lnSpc>
                <a:spcPct val="80000"/>
              </a:lnSpc>
            </a:pPr>
            <a:r>
              <a:rPr lang="en-US" altLang="en-US"/>
              <a:t>Modified versions of swapping are found on many systems (i.e., UNIX, Linux, and Windows)</a:t>
            </a:r>
          </a:p>
          <a:p>
            <a:pPr lvl="1"/>
            <a:r>
              <a:rPr lang="en-US" altLang="en-US"/>
              <a:t>Swapping normally disabled</a:t>
            </a:r>
          </a:p>
          <a:p>
            <a:pPr lvl="1"/>
            <a:r>
              <a:rPr lang="en-US" altLang="en-US"/>
              <a:t>Started if more than threshold amount of memory allocated</a:t>
            </a:r>
          </a:p>
          <a:p>
            <a:pPr lvl="1"/>
            <a:r>
              <a:rPr lang="en-US" altLang="en-US"/>
              <a:t>Disabled again once memory demand reduced below threshold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sz="140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498F6E3B-2F71-7909-B733-C150D9FBBC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5488" y="19526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Security Violation Methods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E0C45F37-D286-A93B-D432-2B375C8C08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71726" y="796926"/>
            <a:ext cx="7123113" cy="4530725"/>
          </a:xfrm>
        </p:spPr>
        <p:txBody>
          <a:bodyPr>
            <a:normAutofit fontScale="92500" lnSpcReduction="10000"/>
          </a:bodyPr>
          <a:lstStyle/>
          <a:p>
            <a:pPr lvl="1"/>
            <a:endParaRPr lang="en-US" altLang="en-US" b="1"/>
          </a:p>
          <a:p>
            <a:r>
              <a:rPr lang="en-US" altLang="en-US" b="1">
                <a:solidFill>
                  <a:srgbClr val="3366FF"/>
                </a:solidFill>
              </a:rPr>
              <a:t>Masquerading </a:t>
            </a:r>
            <a:r>
              <a:rPr lang="en-US" altLang="en-US"/>
              <a:t>(breach </a:t>
            </a:r>
            <a:r>
              <a:rPr lang="en-US" altLang="en-US" b="1">
                <a:solidFill>
                  <a:srgbClr val="3366FF"/>
                </a:solidFill>
              </a:rPr>
              <a:t>authentication</a:t>
            </a:r>
            <a:r>
              <a:rPr lang="en-US" altLang="en-US"/>
              <a:t>)</a:t>
            </a:r>
          </a:p>
          <a:p>
            <a:pPr lvl="1"/>
            <a:r>
              <a:rPr lang="en-US" altLang="en-US"/>
              <a:t>Pretending to be an authorized user to escalate privileges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Replay attack</a:t>
            </a:r>
          </a:p>
          <a:p>
            <a:pPr lvl="1"/>
            <a:r>
              <a:rPr lang="en-US" altLang="en-US"/>
              <a:t>As is or with </a:t>
            </a:r>
            <a:r>
              <a:rPr lang="en-US" altLang="en-US" b="1">
                <a:solidFill>
                  <a:srgbClr val="3366FF"/>
                </a:solidFill>
              </a:rPr>
              <a:t>message modification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Man-in-the-middle attack</a:t>
            </a:r>
          </a:p>
          <a:p>
            <a:pPr lvl="1"/>
            <a:r>
              <a:rPr lang="en-US" altLang="en-US"/>
              <a:t>Intruder sits in data flow, masquerading as sender to receiver and vice versa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Session hijacking</a:t>
            </a:r>
          </a:p>
          <a:p>
            <a:pPr lvl="1"/>
            <a:r>
              <a:rPr lang="en-US" altLang="en-US"/>
              <a:t>Intercept an already-established session to bypass authentication</a:t>
            </a:r>
          </a:p>
          <a:p>
            <a:pPr lvl="1"/>
            <a:endParaRPr lang="en-US" altLang="en-US" b="1"/>
          </a:p>
          <a:p>
            <a:endParaRPr lang="en-US" alt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67D3AEEA-C625-C8FC-C5F0-C900BC83F2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5038" y="182563"/>
            <a:ext cx="80057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Standard Security Attacks</a:t>
            </a:r>
          </a:p>
        </p:txBody>
      </p:sp>
      <p:pic>
        <p:nvPicPr>
          <p:cNvPr id="14339" name="Picture 1">
            <a:extLst>
              <a:ext uri="{FF2B5EF4-FFF2-40B4-BE49-F238E27FC236}">
                <a16:creationId xmlns:a16="http://schemas.microsoft.com/office/drawing/2014/main" id="{459E6CFD-8879-4D3D-9BAA-6EDAF65CA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4" y="1008064"/>
            <a:ext cx="4065587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0186F7E5-062B-4406-4E75-537805AA8A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89188" y="168276"/>
            <a:ext cx="7821612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Security Measure Levels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F3BCF4FE-42BB-0D50-96FF-4E23083DED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71726" y="1069975"/>
            <a:ext cx="7040563" cy="492125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/>
              <a:t>Impossible to have absolute security, but make cost to perpetrator sufficiently high to deter most intruders</a:t>
            </a:r>
          </a:p>
          <a:p>
            <a:r>
              <a:rPr lang="en-US" altLang="en-US"/>
              <a:t>Security must occur at four levels to be effective:</a:t>
            </a:r>
          </a:p>
          <a:p>
            <a:pPr lvl="1"/>
            <a:r>
              <a:rPr lang="en-US" altLang="en-US" b="1"/>
              <a:t>Physical</a:t>
            </a:r>
          </a:p>
          <a:p>
            <a:pPr lvl="2"/>
            <a:r>
              <a:rPr lang="en-US" altLang="en-US"/>
              <a:t>Data centers, servers, connected terminals</a:t>
            </a:r>
          </a:p>
          <a:p>
            <a:pPr lvl="1"/>
            <a:r>
              <a:rPr lang="en-US" altLang="en-US" b="1"/>
              <a:t>Human</a:t>
            </a:r>
          </a:p>
          <a:p>
            <a:pPr lvl="2"/>
            <a:r>
              <a:rPr lang="en-US" altLang="en-US"/>
              <a:t>Avoid </a:t>
            </a:r>
            <a:r>
              <a:rPr lang="en-US" altLang="en-US" b="1">
                <a:solidFill>
                  <a:srgbClr val="3366FF"/>
                </a:solidFill>
              </a:rPr>
              <a:t>social engineering</a:t>
            </a:r>
            <a:r>
              <a:rPr lang="en-US" altLang="en-US"/>
              <a:t>,</a:t>
            </a:r>
            <a:r>
              <a:rPr lang="en-US" altLang="en-US" b="1">
                <a:solidFill>
                  <a:srgbClr val="3366FF"/>
                </a:solidFill>
              </a:rPr>
              <a:t> phishing</a:t>
            </a:r>
            <a:r>
              <a:rPr lang="en-US" altLang="en-US"/>
              <a:t>,</a:t>
            </a:r>
            <a:r>
              <a:rPr lang="en-US" altLang="en-US" b="1">
                <a:solidFill>
                  <a:srgbClr val="3366FF"/>
                </a:solidFill>
              </a:rPr>
              <a:t> dumpster diving</a:t>
            </a:r>
          </a:p>
          <a:p>
            <a:pPr lvl="1"/>
            <a:r>
              <a:rPr lang="en-US" altLang="en-US" b="1"/>
              <a:t>Operating System</a:t>
            </a:r>
          </a:p>
          <a:p>
            <a:pPr lvl="2"/>
            <a:r>
              <a:rPr lang="en-US" altLang="en-US"/>
              <a:t>Protection mechanisms, debugging</a:t>
            </a:r>
          </a:p>
          <a:p>
            <a:pPr lvl="1"/>
            <a:r>
              <a:rPr lang="en-US" altLang="en-US" b="1"/>
              <a:t>Network</a:t>
            </a:r>
          </a:p>
          <a:p>
            <a:pPr lvl="2"/>
            <a:r>
              <a:rPr lang="en-US" altLang="en-US"/>
              <a:t>Intercepted communications, interruption, DOS</a:t>
            </a:r>
          </a:p>
          <a:p>
            <a:r>
              <a:rPr lang="en-US" altLang="en-US"/>
              <a:t>Security is as weak as the weakest link in the chain</a:t>
            </a:r>
          </a:p>
          <a:p>
            <a:r>
              <a:rPr lang="en-US" altLang="en-US"/>
              <a:t>But can too much security be a problem?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EA6F0779-BB6E-3A08-55C9-255C158B76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08188" y="127001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Program Threats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F05B1275-77F2-687E-005E-94AB56129C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71725" y="1082676"/>
            <a:ext cx="7704138" cy="5300663"/>
          </a:xfrm>
        </p:spPr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Many variations, many names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Trojan Horse</a:t>
            </a:r>
          </a:p>
          <a:p>
            <a:pPr lvl="1"/>
            <a:r>
              <a:rPr lang="en-US" altLang="en-US"/>
              <a:t>Code segment that misuses its environment</a:t>
            </a:r>
          </a:p>
          <a:p>
            <a:pPr lvl="1"/>
            <a:r>
              <a:rPr lang="en-US" altLang="en-US"/>
              <a:t>Exploits mechanisms for allowing programs written by users to be executed by other users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Spyware</a:t>
            </a:r>
            <a:r>
              <a:rPr lang="en-US" altLang="en-US"/>
              <a:t>,</a:t>
            </a:r>
            <a:r>
              <a:rPr lang="en-US" altLang="en-US" b="1">
                <a:solidFill>
                  <a:srgbClr val="3366FF"/>
                </a:solidFill>
              </a:rPr>
              <a:t> pop-up browser windows</a:t>
            </a:r>
            <a:r>
              <a:rPr lang="en-US" altLang="en-US"/>
              <a:t>,</a:t>
            </a:r>
            <a:r>
              <a:rPr lang="en-US" altLang="en-US" b="1">
                <a:solidFill>
                  <a:srgbClr val="3366FF"/>
                </a:solidFill>
              </a:rPr>
              <a:t> covert channels</a:t>
            </a:r>
          </a:p>
          <a:p>
            <a:pPr lvl="1"/>
            <a:r>
              <a:rPr lang="en-US" altLang="en-US"/>
              <a:t>Up to 80% of spam delivered by spyware-infected systems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Trap Door</a:t>
            </a:r>
          </a:p>
          <a:p>
            <a:pPr lvl="1"/>
            <a:r>
              <a:rPr lang="en-US" altLang="en-US"/>
              <a:t>Specific user identifier or password that circumvents normal security procedures</a:t>
            </a:r>
          </a:p>
          <a:p>
            <a:pPr lvl="1"/>
            <a:r>
              <a:rPr lang="en-US" altLang="en-US"/>
              <a:t>Could be included in a compiler</a:t>
            </a:r>
          </a:p>
          <a:p>
            <a:pPr lvl="1"/>
            <a:r>
              <a:rPr lang="en-US" altLang="en-US"/>
              <a:t>How to detect them?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C252C38F-27F8-035E-3598-6878435FB9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65426" y="114301"/>
            <a:ext cx="7445375" cy="576263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Program Threats (Cont.)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7434D941-F6EA-99D0-C7BC-741DC169A7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98713" y="1069976"/>
            <a:ext cx="7040562" cy="453072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b="1">
                <a:solidFill>
                  <a:srgbClr val="3366FF"/>
                </a:solidFill>
              </a:rPr>
              <a:t>Logic Bomb</a:t>
            </a:r>
          </a:p>
          <a:p>
            <a:pPr lvl="1"/>
            <a:r>
              <a:rPr lang="en-US" altLang="en-US"/>
              <a:t>Program that initiates a security incident under certain circumstances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Stack</a:t>
            </a:r>
            <a:r>
              <a:rPr lang="en-US" altLang="en-US" b="1">
                <a:solidFill>
                  <a:srgbClr val="000000"/>
                </a:solidFill>
              </a:rPr>
              <a:t> </a:t>
            </a:r>
            <a:r>
              <a:rPr lang="en-US" altLang="en-US">
                <a:solidFill>
                  <a:srgbClr val="000000"/>
                </a:solidFill>
              </a:rPr>
              <a:t>and </a:t>
            </a:r>
            <a:r>
              <a:rPr lang="en-US" altLang="en-US" b="1">
                <a:solidFill>
                  <a:srgbClr val="3366FF"/>
                </a:solidFill>
              </a:rPr>
              <a:t>Buffer Overflow</a:t>
            </a:r>
          </a:p>
          <a:p>
            <a:pPr lvl="1"/>
            <a:r>
              <a:rPr lang="en-US" altLang="en-US"/>
              <a:t>Exploits a bug in a program (overflow either the stack or memory buffers)</a:t>
            </a:r>
          </a:p>
          <a:p>
            <a:pPr lvl="1"/>
            <a:r>
              <a:rPr lang="en-US" altLang="en-US"/>
              <a:t>Failure to check bounds on inputs, arguments</a:t>
            </a:r>
          </a:p>
          <a:p>
            <a:pPr lvl="1"/>
            <a:r>
              <a:rPr lang="en-US" altLang="en-US"/>
              <a:t>Write past arguments on the stack into the return address on stack</a:t>
            </a:r>
          </a:p>
          <a:p>
            <a:pPr lvl="1"/>
            <a:r>
              <a:rPr lang="en-US" altLang="en-US"/>
              <a:t>When routine returns from call, returns to hacked address</a:t>
            </a:r>
          </a:p>
          <a:p>
            <a:pPr lvl="2"/>
            <a:r>
              <a:rPr lang="en-US" altLang="en-US"/>
              <a:t>Pointed to code loaded onto stack that executes malicious code</a:t>
            </a:r>
          </a:p>
          <a:p>
            <a:pPr lvl="1"/>
            <a:r>
              <a:rPr lang="en-US" altLang="en-US"/>
              <a:t>Unauthorized user or privilege escalation</a:t>
            </a:r>
          </a:p>
          <a:p>
            <a:pPr lvl="1"/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AEFB0513-8C2C-BD29-F3BD-B4F9EDC14F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74963" y="155576"/>
            <a:ext cx="7662862" cy="576263"/>
          </a:xfrm>
        </p:spPr>
        <p:txBody>
          <a:bodyPr/>
          <a:lstStyle/>
          <a:p>
            <a:pPr eaLnBrk="1" hangingPunct="1"/>
            <a:r>
              <a:rPr lang="en-US" altLang="en-US" sz="2800"/>
              <a:t>C Program with Buffer-overflow Condition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3DB0EEDB-C504-14D7-BBE0-5CEABD875E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08288" y="1165226"/>
            <a:ext cx="6386512" cy="4530725"/>
          </a:xfrm>
        </p:spPr>
        <p:txBody>
          <a:bodyPr>
            <a:normAutofit fontScale="77500" lnSpcReduction="20000"/>
          </a:bodyPr>
          <a:lstStyle/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#include </a:t>
            </a:r>
            <a:r>
              <a:rPr lang="en-US" altLang="en-US" i="1">
                <a:latin typeface="Courier New" panose="02070309020205020404" pitchFamily="49" charset="0"/>
              </a:rPr>
              <a:t>&lt;</a:t>
            </a:r>
            <a:r>
              <a:rPr lang="en-US" altLang="en-US">
                <a:latin typeface="Courier New" panose="02070309020205020404" pitchFamily="49" charset="0"/>
              </a:rPr>
              <a:t>stdio.h</a:t>
            </a:r>
            <a:r>
              <a:rPr lang="en-US" altLang="en-US" i="1">
                <a:latin typeface="Courier New" panose="02070309020205020404" pitchFamily="49" charset="0"/>
              </a:rPr>
              <a:t>&gt;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#define BUFFER SIZE 256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int main(int argc, char *argv[])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{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char buffer[BUFFER SIZE];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if (argc &lt; 2)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	return -1;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else {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	strcpy(buffer,argv[1]);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	return 0;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}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EF651E4B-62D9-9256-ABD1-49804F15B8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65375" y="141288"/>
            <a:ext cx="78994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Layout of Typical Stack Frame</a:t>
            </a:r>
          </a:p>
        </p:txBody>
      </p:sp>
      <p:pic>
        <p:nvPicPr>
          <p:cNvPr id="23555" name="Picture 5">
            <a:extLst>
              <a:ext uri="{FF2B5EF4-FFF2-40B4-BE49-F238E27FC236}">
                <a16:creationId xmlns:a16="http://schemas.microsoft.com/office/drawing/2014/main" id="{CB9EFFEF-EA61-274F-AD07-11EF1C502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313" y="1284288"/>
            <a:ext cx="5942012" cy="354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80C9E58-3CC1-88BC-6300-1C225B67E8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6664" y="195263"/>
            <a:ext cx="77041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Modified Shell Code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D330325B-FA04-FA33-7E79-44E8833039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08288" y="1165226"/>
            <a:ext cx="6126162" cy="4530725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#include &lt;stdio.h&gt;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int main(int argc, char *argv[])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{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execvp(</a:t>
            </a:r>
            <a:r>
              <a:rPr lang="ja-JP" altLang="en-US">
                <a:latin typeface="Courier New" panose="02070309020205020404" pitchFamily="49" charset="0"/>
              </a:rPr>
              <a:t>‘‘</a:t>
            </a:r>
            <a:r>
              <a:rPr lang="en-US" altLang="ja-JP">
                <a:latin typeface="Courier New" panose="02070309020205020404" pitchFamily="49" charset="0"/>
              </a:rPr>
              <a:t>\bin\sh</a:t>
            </a:r>
            <a:r>
              <a:rPr lang="ja-JP" altLang="en-US">
                <a:latin typeface="Courier New" panose="02070309020205020404" pitchFamily="49" charset="0"/>
              </a:rPr>
              <a:t>’’</a:t>
            </a:r>
            <a:r>
              <a:rPr lang="en-US" altLang="ja-JP">
                <a:latin typeface="Courier New" panose="02070309020205020404" pitchFamily="49" charset="0"/>
              </a:rPr>
              <a:t>,</a:t>
            </a:r>
            <a:r>
              <a:rPr lang="ja-JP" altLang="en-US">
                <a:latin typeface="Courier New" panose="02070309020205020404" pitchFamily="49" charset="0"/>
              </a:rPr>
              <a:t>‘‘</a:t>
            </a:r>
            <a:r>
              <a:rPr lang="en-US" altLang="ja-JP">
                <a:latin typeface="Courier New" panose="02070309020205020404" pitchFamily="49" charset="0"/>
              </a:rPr>
              <a:t>\bin \sh</a:t>
            </a:r>
            <a:r>
              <a:rPr lang="ja-JP" altLang="en-US">
                <a:latin typeface="Courier New" panose="02070309020205020404" pitchFamily="49" charset="0"/>
              </a:rPr>
              <a:t>’’</a:t>
            </a:r>
            <a:r>
              <a:rPr lang="en-US" altLang="ja-JP">
                <a:latin typeface="Courier New" panose="02070309020205020404" pitchFamily="49" charset="0"/>
              </a:rPr>
              <a:t>, NULL);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return 0;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}</a:t>
            </a:r>
          </a:p>
          <a:p>
            <a:pPr>
              <a:buFont typeface="Monotype Sorts" pitchFamily="-84" charset="2"/>
              <a:buNone/>
            </a:pPr>
            <a:endParaRPr lang="en-US" altLang="en-US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A8868D57-C377-8E1D-5436-54C3AFA1BD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57450" y="168276"/>
            <a:ext cx="77533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Hypothetical Stack Frame</a:t>
            </a:r>
          </a:p>
        </p:txBody>
      </p:sp>
      <p:sp>
        <p:nvSpPr>
          <p:cNvPr id="27651" name="Text Box 4">
            <a:extLst>
              <a:ext uri="{FF2B5EF4-FFF2-40B4-BE49-F238E27FC236}">
                <a16:creationId xmlns:a16="http://schemas.microsoft.com/office/drawing/2014/main" id="{955B307A-27A2-6E50-59D2-CD7DF394A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7638" y="5119688"/>
            <a:ext cx="20256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Before attack</a:t>
            </a:r>
          </a:p>
        </p:txBody>
      </p:sp>
      <p:sp>
        <p:nvSpPr>
          <p:cNvPr id="27652" name="Text Box 5">
            <a:extLst>
              <a:ext uri="{FF2B5EF4-FFF2-40B4-BE49-F238E27FC236}">
                <a16:creationId xmlns:a16="http://schemas.microsoft.com/office/drawing/2014/main" id="{B5FB18C8-8EA2-5701-2760-56EE701CB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2975" y="5148263"/>
            <a:ext cx="2057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After attack</a:t>
            </a:r>
          </a:p>
        </p:txBody>
      </p:sp>
      <p:pic>
        <p:nvPicPr>
          <p:cNvPr id="27653" name="Picture 7">
            <a:extLst>
              <a:ext uri="{FF2B5EF4-FFF2-40B4-BE49-F238E27FC236}">
                <a16:creationId xmlns:a16="http://schemas.microsoft.com/office/drawing/2014/main" id="{B9908CB9-231D-9BD5-279B-A55733B9B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64" y="1173164"/>
            <a:ext cx="4783137" cy="360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8B768512-9BC8-AA04-2329-238DFFF7B1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7126" y="155576"/>
            <a:ext cx="7813675" cy="576263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Great Programming Required?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5800A728-D37E-644C-70D4-B9788679CD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84426" y="1111251"/>
            <a:ext cx="7218363" cy="4530725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/>
              <a:t>For the first step of determining the bug, and second step of writing exploit code, yes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Script kiddies </a:t>
            </a:r>
            <a:r>
              <a:rPr lang="en-US" altLang="en-US"/>
              <a:t>can run pre-written exploit code to attack a given system</a:t>
            </a:r>
          </a:p>
          <a:p>
            <a:r>
              <a:rPr lang="en-US" altLang="en-US"/>
              <a:t>Attack code can get a shell with the processes</a:t>
            </a:r>
            <a:r>
              <a:rPr lang="ja-JP" altLang="en-US"/>
              <a:t>’</a:t>
            </a:r>
            <a:r>
              <a:rPr lang="en-US" altLang="ja-JP"/>
              <a:t> owner</a:t>
            </a:r>
            <a:r>
              <a:rPr lang="ja-JP" altLang="en-US"/>
              <a:t>’</a:t>
            </a:r>
            <a:r>
              <a:rPr lang="en-US" altLang="ja-JP"/>
              <a:t>s permissions</a:t>
            </a:r>
          </a:p>
          <a:p>
            <a:pPr lvl="1"/>
            <a:r>
              <a:rPr lang="en-US" altLang="en-US"/>
              <a:t>Or open a network port, delete files, download a program, etc</a:t>
            </a:r>
          </a:p>
          <a:p>
            <a:r>
              <a:rPr lang="en-US" altLang="en-US"/>
              <a:t>Depending on bug, attack can be executed across a network using allowed connections, bypassing firewalls</a:t>
            </a:r>
          </a:p>
          <a:p>
            <a:r>
              <a:rPr lang="en-US" altLang="en-US"/>
              <a:t>Buffer overflow can be disabled by disabling stack execution or adding bit to page table to indicate </a:t>
            </a:r>
            <a:r>
              <a:rPr lang="ja-JP" altLang="en-US"/>
              <a:t>“</a:t>
            </a:r>
            <a:r>
              <a:rPr lang="en-US" altLang="ja-JP"/>
              <a:t>non-executable</a:t>
            </a:r>
            <a:r>
              <a:rPr lang="ja-JP" altLang="en-US"/>
              <a:t>”</a:t>
            </a:r>
            <a:r>
              <a:rPr lang="en-US" altLang="ja-JP"/>
              <a:t> state</a:t>
            </a:r>
          </a:p>
          <a:p>
            <a:pPr lvl="1"/>
            <a:r>
              <a:rPr lang="en-US" altLang="en-US"/>
              <a:t>Available in SPARC and x86</a:t>
            </a:r>
          </a:p>
          <a:p>
            <a:pPr lvl="1"/>
            <a:r>
              <a:rPr lang="en-US" altLang="en-US"/>
              <a:t>But still have security exploits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968F896A-BAAF-603A-5DF6-3AF1B79716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41564" y="182563"/>
            <a:ext cx="78692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Schematic View of Swapping</a:t>
            </a:r>
            <a:endParaRPr lang="en-US" altLang="en-US" sz="2400"/>
          </a:p>
        </p:txBody>
      </p:sp>
      <p:pic>
        <p:nvPicPr>
          <p:cNvPr id="31747" name="Picture 4" descr="8">
            <a:extLst>
              <a:ext uri="{FF2B5EF4-FFF2-40B4-BE49-F238E27FC236}">
                <a16:creationId xmlns:a16="http://schemas.microsoft.com/office/drawing/2014/main" id="{30A9DD57-4497-B561-9144-B768B86B1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13" y="1400176"/>
            <a:ext cx="5099050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7CDF82AD-CD8A-3F7E-8630-3E7A8136FF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44764" y="155576"/>
            <a:ext cx="7666037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Program Threats (Cont.)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8FD270FE-2B51-473B-4B16-9DE9A5B37C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09813" y="1150939"/>
            <a:ext cx="8482012" cy="4530725"/>
          </a:xfrm>
        </p:spPr>
        <p:txBody>
          <a:bodyPr/>
          <a:lstStyle/>
          <a:p>
            <a:r>
              <a:rPr lang="en-US" altLang="en-US" b="1">
                <a:solidFill>
                  <a:srgbClr val="3366FF"/>
                </a:solidFill>
              </a:rPr>
              <a:t>Viruses</a:t>
            </a:r>
          </a:p>
          <a:p>
            <a:pPr lvl="1"/>
            <a:r>
              <a:rPr lang="en-US" altLang="en-US"/>
              <a:t>Code fragment embedded in legitimate program</a:t>
            </a:r>
          </a:p>
          <a:p>
            <a:pPr lvl="1"/>
            <a:r>
              <a:rPr lang="en-US" altLang="en-US"/>
              <a:t>Self-replicating, designed to infect other computers</a:t>
            </a:r>
          </a:p>
          <a:p>
            <a:pPr lvl="1"/>
            <a:r>
              <a:rPr lang="en-US" altLang="en-US"/>
              <a:t>Very specific to CPU architecture, operating system, applications</a:t>
            </a:r>
          </a:p>
          <a:p>
            <a:pPr lvl="1"/>
            <a:r>
              <a:rPr lang="en-US" altLang="en-US"/>
              <a:t>Usually borne via email or as a macro</a:t>
            </a:r>
          </a:p>
          <a:p>
            <a:pPr lvl="1"/>
            <a:r>
              <a:rPr lang="en-US" altLang="en-US"/>
              <a:t>Visual Basic Macro to reformat hard drive</a:t>
            </a:r>
          </a:p>
          <a:p>
            <a:pPr lvl="2"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Sub AutoOpen()</a:t>
            </a:r>
          </a:p>
          <a:p>
            <a:pPr lvl="2"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Dim oFS</a:t>
            </a:r>
          </a:p>
          <a:p>
            <a:pPr lvl="2"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	Set oFS = CreateObject(</a:t>
            </a:r>
            <a:r>
              <a:rPr lang="ja-JP" altLang="en-US" sz="1600">
                <a:latin typeface="Courier New" panose="02070309020205020404" pitchFamily="49" charset="0"/>
              </a:rPr>
              <a:t>’’</a:t>
            </a:r>
            <a:r>
              <a:rPr lang="en-US" altLang="ja-JP" sz="1600">
                <a:latin typeface="Courier New" panose="02070309020205020404" pitchFamily="49" charset="0"/>
              </a:rPr>
              <a:t>Scripting.FileSystemObject</a:t>
            </a:r>
            <a:r>
              <a:rPr lang="ja-JP" altLang="en-US" sz="1600">
                <a:latin typeface="Courier New" panose="02070309020205020404" pitchFamily="49" charset="0"/>
              </a:rPr>
              <a:t>’’</a:t>
            </a:r>
            <a:r>
              <a:rPr lang="en-US" altLang="ja-JP" sz="1600">
                <a:latin typeface="Courier New" panose="02070309020205020404" pitchFamily="49" charset="0"/>
              </a:rPr>
              <a:t>)</a:t>
            </a:r>
          </a:p>
          <a:p>
            <a:pPr lvl="2"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	vs = Shell(</a:t>
            </a:r>
            <a:r>
              <a:rPr lang="ja-JP" altLang="en-US" sz="1600">
                <a:latin typeface="Courier New" panose="02070309020205020404" pitchFamily="49" charset="0"/>
              </a:rPr>
              <a:t>’’</a:t>
            </a:r>
            <a:r>
              <a:rPr lang="en-US" altLang="ja-JP" sz="1600">
                <a:latin typeface="Courier New" panose="02070309020205020404" pitchFamily="49" charset="0"/>
              </a:rPr>
              <a:t>c:command.com /k format c:</a:t>
            </a:r>
            <a:r>
              <a:rPr lang="ja-JP" altLang="en-US" sz="1600">
                <a:latin typeface="Courier New" panose="02070309020205020404" pitchFamily="49" charset="0"/>
              </a:rPr>
              <a:t>’’</a:t>
            </a:r>
            <a:r>
              <a:rPr lang="en-US" altLang="ja-JP" sz="1600">
                <a:latin typeface="Courier New" panose="02070309020205020404" pitchFamily="49" charset="0"/>
              </a:rPr>
              <a:t>,vbHide)</a:t>
            </a:r>
          </a:p>
          <a:p>
            <a:pPr lvl="2"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End Sub</a:t>
            </a:r>
          </a:p>
          <a:p>
            <a:pPr lvl="1"/>
            <a:endParaRPr lang="en-US" altLang="en-US" sz="160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5A1BB3A-5B3E-7F9A-8DA5-D909BED6FB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60614" y="141288"/>
            <a:ext cx="7850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Program Threats (Cont.)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FB0F31D-9EE9-D28C-1050-61041FF32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84426" y="1123951"/>
            <a:ext cx="7559675" cy="453072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3366FF"/>
                </a:solidFill>
              </a:rPr>
              <a:t>Virus dropper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inserts virus onto the system</a:t>
            </a:r>
          </a:p>
          <a:p>
            <a:pPr>
              <a:lnSpc>
                <a:spcPct val="90000"/>
              </a:lnSpc>
            </a:pPr>
            <a:r>
              <a:rPr lang="en-US" altLang="en-US"/>
              <a:t>Many categories of viruses, literally many thousands of viruses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File / parasitic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Boot / memory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Macro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Source code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Polymorphic to avoid having a </a:t>
            </a:r>
            <a:r>
              <a:rPr lang="en-US" altLang="en-US" b="1">
                <a:solidFill>
                  <a:srgbClr val="3366FF"/>
                </a:solidFill>
              </a:rPr>
              <a:t>virus signature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Encrypted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Stealth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Tunneling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Multipartite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Armored</a:t>
            </a:r>
          </a:p>
          <a:p>
            <a:pPr>
              <a:lnSpc>
                <a:spcPct val="90000"/>
              </a:lnSpc>
            </a:pPr>
            <a:endParaRPr lang="en-US" altLang="en-US"/>
          </a:p>
          <a:p>
            <a:pPr lvl="1">
              <a:lnSpc>
                <a:spcPct val="90000"/>
              </a:lnSpc>
            </a:pPr>
            <a:endParaRPr lang="en-US" altLang="en-US"/>
          </a:p>
          <a:p>
            <a:pPr lvl="1">
              <a:lnSpc>
                <a:spcPct val="90000"/>
              </a:lnSpc>
            </a:pPr>
            <a:endParaRPr lang="en-US" alt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8517B516-2764-C5DE-20FD-427503935B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11400" y="127001"/>
            <a:ext cx="78994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A Boot-sector Computer Virus</a:t>
            </a:r>
          </a:p>
        </p:txBody>
      </p:sp>
      <p:pic>
        <p:nvPicPr>
          <p:cNvPr id="34819" name="Picture 4">
            <a:extLst>
              <a:ext uri="{FF2B5EF4-FFF2-40B4-BE49-F238E27FC236}">
                <a16:creationId xmlns:a16="http://schemas.microsoft.com/office/drawing/2014/main" id="{EA19498E-63C0-DC98-066B-87B7C42D5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650" y="1093789"/>
            <a:ext cx="4851400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3A62E353-928D-A85E-0495-FBDD8898F4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41288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The Threat Continues</a:t>
            </a:r>
          </a:p>
        </p:txBody>
      </p: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7BA621E9-CF4E-0A5F-031E-734859E0F1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98714" y="1082676"/>
            <a:ext cx="7723187" cy="4530725"/>
          </a:xfrm>
        </p:spPr>
        <p:txBody>
          <a:bodyPr>
            <a:normAutofit fontScale="92500"/>
          </a:bodyPr>
          <a:lstStyle/>
          <a:p>
            <a:r>
              <a:rPr lang="en-US" altLang="en-US"/>
              <a:t>Attacks still common, still occurring</a:t>
            </a:r>
          </a:p>
          <a:p>
            <a:r>
              <a:rPr lang="en-US" altLang="en-US"/>
              <a:t>Attacks moved over time from science experiments to tools of organized crime</a:t>
            </a:r>
          </a:p>
          <a:p>
            <a:pPr lvl="1"/>
            <a:r>
              <a:rPr lang="en-US" altLang="en-US"/>
              <a:t>Targeting specific companies</a:t>
            </a:r>
          </a:p>
          <a:p>
            <a:pPr lvl="1"/>
            <a:r>
              <a:rPr lang="en-US" altLang="en-US"/>
              <a:t>Creating botnets to use as tool for spam and DDOS delivery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Keystroke logger </a:t>
            </a:r>
            <a:r>
              <a:rPr lang="en-US" altLang="en-US"/>
              <a:t>to grab passwords, credit card numbers</a:t>
            </a:r>
          </a:p>
          <a:p>
            <a:r>
              <a:rPr lang="en-US" altLang="en-US"/>
              <a:t>Why is Windows the target for most attacks?</a:t>
            </a:r>
          </a:p>
          <a:p>
            <a:pPr lvl="1"/>
            <a:r>
              <a:rPr lang="en-US" altLang="en-US"/>
              <a:t>Most common</a:t>
            </a:r>
          </a:p>
          <a:p>
            <a:pPr lvl="1"/>
            <a:r>
              <a:rPr lang="en-US" altLang="en-US"/>
              <a:t>Everyone is an administrator</a:t>
            </a:r>
          </a:p>
          <a:p>
            <a:pPr lvl="2"/>
            <a:r>
              <a:rPr lang="en-US" altLang="en-US"/>
              <a:t>Licensing required?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Monoculture</a:t>
            </a:r>
            <a:r>
              <a:rPr lang="en-US" altLang="en-US"/>
              <a:t> considered harmful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49FE735A-5829-C0DD-06C1-6CE4431128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51088" y="141288"/>
            <a:ext cx="78597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System and Network Threats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300E8125-5520-998D-CF22-9C048BB7D4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71726" y="1138239"/>
            <a:ext cx="7313613" cy="453072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>
                <a:solidFill>
                  <a:srgbClr val="000000"/>
                </a:solidFill>
              </a:rPr>
              <a:t>Some systems </a:t>
            </a:r>
            <a:r>
              <a:rPr lang="ja-JP" altLang="en-US">
                <a:solidFill>
                  <a:srgbClr val="000000"/>
                </a:solidFill>
              </a:rPr>
              <a:t>“</a:t>
            </a:r>
            <a:r>
              <a:rPr lang="en-US" altLang="ja-JP">
                <a:solidFill>
                  <a:srgbClr val="000000"/>
                </a:solidFill>
              </a:rPr>
              <a:t>open</a:t>
            </a:r>
            <a:r>
              <a:rPr lang="ja-JP" altLang="en-US">
                <a:solidFill>
                  <a:srgbClr val="000000"/>
                </a:solidFill>
              </a:rPr>
              <a:t>”</a:t>
            </a:r>
            <a:r>
              <a:rPr lang="en-US" altLang="ja-JP">
                <a:solidFill>
                  <a:srgbClr val="000000"/>
                </a:solidFill>
              </a:rPr>
              <a:t> rather than </a:t>
            </a:r>
            <a:r>
              <a:rPr lang="en-US" altLang="ja-JP" b="1">
                <a:solidFill>
                  <a:srgbClr val="3366FF"/>
                </a:solidFill>
              </a:rPr>
              <a:t>secure by default</a:t>
            </a:r>
          </a:p>
          <a:p>
            <a:pPr lvl="1"/>
            <a:r>
              <a:rPr lang="en-US" altLang="en-US">
                <a:solidFill>
                  <a:srgbClr val="000000"/>
                </a:solidFill>
              </a:rPr>
              <a:t>Reduce </a:t>
            </a:r>
            <a:r>
              <a:rPr lang="en-US" altLang="en-US" b="1">
                <a:solidFill>
                  <a:srgbClr val="3366FF"/>
                </a:solidFill>
              </a:rPr>
              <a:t>attack surface</a:t>
            </a:r>
          </a:p>
          <a:p>
            <a:pPr lvl="1"/>
            <a:r>
              <a:rPr lang="en-US" altLang="en-US">
                <a:solidFill>
                  <a:srgbClr val="000000"/>
                </a:solidFill>
              </a:rPr>
              <a:t>But harder to use, more knowledge needed to administer</a:t>
            </a:r>
          </a:p>
          <a:p>
            <a:r>
              <a:rPr lang="en-US" altLang="en-US">
                <a:solidFill>
                  <a:srgbClr val="000000"/>
                </a:solidFill>
              </a:rPr>
              <a:t>Network threats harder to detect, prevent</a:t>
            </a:r>
          </a:p>
          <a:p>
            <a:pPr lvl="1"/>
            <a:r>
              <a:rPr lang="en-US" altLang="en-US">
                <a:solidFill>
                  <a:srgbClr val="000000"/>
                </a:solidFill>
              </a:rPr>
              <a:t>Protection systems weaker</a:t>
            </a:r>
          </a:p>
          <a:p>
            <a:pPr lvl="1"/>
            <a:r>
              <a:rPr lang="en-US" altLang="en-US">
                <a:solidFill>
                  <a:srgbClr val="000000"/>
                </a:solidFill>
              </a:rPr>
              <a:t>More difficult to have a shared secret on which to base access</a:t>
            </a:r>
          </a:p>
          <a:p>
            <a:pPr lvl="1"/>
            <a:r>
              <a:rPr lang="en-US" altLang="en-US">
                <a:solidFill>
                  <a:srgbClr val="000000"/>
                </a:solidFill>
              </a:rPr>
              <a:t>No physical limits once system attached to internet</a:t>
            </a:r>
          </a:p>
          <a:p>
            <a:pPr lvl="2"/>
            <a:r>
              <a:rPr lang="en-US" altLang="en-US">
                <a:solidFill>
                  <a:srgbClr val="000000"/>
                </a:solidFill>
              </a:rPr>
              <a:t>Or on network with system attached to internet</a:t>
            </a:r>
          </a:p>
          <a:p>
            <a:pPr lvl="1"/>
            <a:r>
              <a:rPr lang="en-US" altLang="en-US">
                <a:solidFill>
                  <a:srgbClr val="000000"/>
                </a:solidFill>
              </a:rPr>
              <a:t>Even determining location of connecting system difficult</a:t>
            </a:r>
          </a:p>
          <a:p>
            <a:pPr lvl="2"/>
            <a:r>
              <a:rPr lang="en-US" altLang="en-US">
                <a:solidFill>
                  <a:srgbClr val="000000"/>
                </a:solidFill>
              </a:rPr>
              <a:t>IP address is only knowledge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92E07773-BE5E-4F0C-B36A-8B9C4EE9F7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28939" y="168276"/>
            <a:ext cx="7513637" cy="576263"/>
          </a:xfrm>
        </p:spPr>
        <p:txBody>
          <a:bodyPr/>
          <a:lstStyle/>
          <a:p>
            <a:pPr eaLnBrk="1" hangingPunct="1"/>
            <a:r>
              <a:rPr lang="en-US" altLang="en-US" sz="2800"/>
              <a:t>System and Network Threats (Cont.)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99231608-586A-3DF1-E16D-4BED701210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57438" y="1069976"/>
            <a:ext cx="7478712" cy="4530725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b="1">
                <a:solidFill>
                  <a:srgbClr val="000000"/>
                </a:solidFill>
              </a:rPr>
              <a:t>Worms</a:t>
            </a:r>
            <a:r>
              <a:rPr lang="en-US" altLang="en-US"/>
              <a:t> – use </a:t>
            </a:r>
            <a:r>
              <a:rPr lang="en-US" altLang="en-US" b="1">
                <a:solidFill>
                  <a:srgbClr val="3366FF"/>
                </a:solidFill>
              </a:rPr>
              <a:t>spawn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mechanism; standalone program</a:t>
            </a:r>
            <a:endParaRPr lang="en-US" altLang="en-US" sz="800"/>
          </a:p>
          <a:p>
            <a:r>
              <a:rPr lang="en-US" altLang="en-US"/>
              <a:t>Internet worm</a:t>
            </a:r>
          </a:p>
          <a:p>
            <a:pPr lvl="1"/>
            <a:r>
              <a:rPr lang="en-US" altLang="en-US"/>
              <a:t>Exploited UNIX networking features (remote access) and bugs in </a:t>
            </a:r>
            <a:r>
              <a:rPr lang="en-US" altLang="en-US" i="1"/>
              <a:t>finger</a:t>
            </a:r>
            <a:r>
              <a:rPr lang="en-US" altLang="en-US"/>
              <a:t> and </a:t>
            </a:r>
            <a:r>
              <a:rPr lang="en-US" altLang="en-US" i="1"/>
              <a:t>sendmail</a:t>
            </a:r>
            <a:r>
              <a:rPr lang="en-US" altLang="en-US"/>
              <a:t> programs</a:t>
            </a:r>
          </a:p>
          <a:p>
            <a:pPr lvl="1"/>
            <a:r>
              <a:rPr lang="en-US" altLang="en-US"/>
              <a:t>Exploited trust-relationship mechanism used by </a:t>
            </a:r>
            <a:r>
              <a:rPr lang="en-US" altLang="en-US" i="1"/>
              <a:t>rsh </a:t>
            </a:r>
            <a:r>
              <a:rPr lang="en-US" altLang="en-US"/>
              <a:t>to access friendly systems without use of password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Grappling hook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program uploaded main worm program</a:t>
            </a:r>
          </a:p>
          <a:p>
            <a:pPr lvl="2"/>
            <a:r>
              <a:rPr lang="en-US" altLang="en-US"/>
              <a:t>99 lines of C code </a:t>
            </a:r>
          </a:p>
          <a:p>
            <a:pPr lvl="1"/>
            <a:r>
              <a:rPr lang="en-US" altLang="en-US"/>
              <a:t>Hooked system then uploaded main code, tried to attack connected systems</a:t>
            </a:r>
          </a:p>
          <a:p>
            <a:pPr lvl="1"/>
            <a:r>
              <a:rPr lang="en-US" altLang="en-US"/>
              <a:t>Also tried to break into other users accounts on local system via password guessing</a:t>
            </a:r>
          </a:p>
          <a:p>
            <a:pPr lvl="1"/>
            <a:r>
              <a:rPr lang="en-US" altLang="en-US"/>
              <a:t>If target system already infected, abort, except for every 7</a:t>
            </a:r>
            <a:r>
              <a:rPr lang="en-US" altLang="en-US" baseline="30000"/>
              <a:t>th</a:t>
            </a:r>
            <a:r>
              <a:rPr lang="en-US" altLang="en-US"/>
              <a:t> time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26">
            <a:extLst>
              <a:ext uri="{FF2B5EF4-FFF2-40B4-BE49-F238E27FC236}">
                <a16:creationId xmlns:a16="http://schemas.microsoft.com/office/drawing/2014/main" id="{B200438E-D5B2-B9BE-C917-CF0C419831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89214" y="155576"/>
            <a:ext cx="7621587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The Morris Internet Worm</a:t>
            </a:r>
          </a:p>
        </p:txBody>
      </p:sp>
      <p:pic>
        <p:nvPicPr>
          <p:cNvPr id="41987" name="Picture 1031">
            <a:extLst>
              <a:ext uri="{FF2B5EF4-FFF2-40B4-BE49-F238E27FC236}">
                <a16:creationId xmlns:a16="http://schemas.microsoft.com/office/drawing/2014/main" id="{862B19DB-59B3-4ECE-AB43-460AC6009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51" y="1255713"/>
            <a:ext cx="6500813" cy="374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AF1A9D13-9B9D-5EFB-D003-3E10F91BE4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127001"/>
            <a:ext cx="7799388" cy="576263"/>
          </a:xfrm>
        </p:spPr>
        <p:txBody>
          <a:bodyPr/>
          <a:lstStyle/>
          <a:p>
            <a:r>
              <a:rPr lang="en-US" altLang="en-US" sz="2800"/>
              <a:t>System and Network Threats (Cont.)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C375DF83-1CF9-4CB8-C44B-366CA1DBA7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13000" y="1096964"/>
            <a:ext cx="6877050" cy="4530725"/>
          </a:xfrm>
        </p:spPr>
        <p:txBody>
          <a:bodyPr/>
          <a:lstStyle/>
          <a:p>
            <a:r>
              <a:rPr lang="en-US" altLang="en-US" b="1"/>
              <a:t>Port scanning</a:t>
            </a:r>
            <a:endParaRPr lang="en-US" altLang="en-US"/>
          </a:p>
          <a:p>
            <a:pPr lvl="1"/>
            <a:r>
              <a:rPr lang="en-US" altLang="en-US"/>
              <a:t>Automated attempt to connect to a range of ports on one or a range of IP addresses</a:t>
            </a:r>
          </a:p>
          <a:p>
            <a:pPr lvl="1"/>
            <a:r>
              <a:rPr lang="en-US" altLang="en-US"/>
              <a:t>Detection of answering service protocol</a:t>
            </a:r>
          </a:p>
          <a:p>
            <a:pPr lvl="1"/>
            <a:r>
              <a:rPr lang="en-US" altLang="en-US"/>
              <a:t>Detection of OS and version running on system</a:t>
            </a:r>
          </a:p>
          <a:p>
            <a:pPr lvl="1"/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nmap </a:t>
            </a:r>
            <a:r>
              <a:rPr lang="en-US" altLang="en-US"/>
              <a:t>scans all ports in a given IP range for a response</a:t>
            </a:r>
          </a:p>
          <a:p>
            <a:pPr lvl="1"/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nessus</a:t>
            </a:r>
            <a:r>
              <a:rPr lang="en-US" altLang="en-US"/>
              <a:t> has a database of protocols and bugs (and exploits) to apply against a system</a:t>
            </a:r>
          </a:p>
          <a:p>
            <a:pPr lvl="1"/>
            <a:r>
              <a:rPr lang="en-US" altLang="en-US"/>
              <a:t>Frequently launched from </a:t>
            </a:r>
            <a:r>
              <a:rPr lang="en-US" altLang="en-US" b="1">
                <a:solidFill>
                  <a:srgbClr val="3366FF"/>
                </a:solidFill>
              </a:rPr>
              <a:t>zombie systems</a:t>
            </a:r>
            <a:r>
              <a:rPr lang="en-US" altLang="en-US"/>
              <a:t> </a:t>
            </a:r>
          </a:p>
          <a:p>
            <a:pPr lvl="2"/>
            <a:r>
              <a:rPr lang="en-US" altLang="en-US"/>
              <a:t>To decrease trace-ability	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41423371-BE22-9F09-73CA-EA09ADC2D7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6664" y="127001"/>
            <a:ext cx="7704137" cy="576263"/>
          </a:xfrm>
        </p:spPr>
        <p:txBody>
          <a:bodyPr/>
          <a:lstStyle/>
          <a:p>
            <a:r>
              <a:rPr lang="en-US" altLang="en-US" sz="2800"/>
              <a:t>System and Network Threats (Cont.)</a:t>
            </a:r>
          </a:p>
        </p:txBody>
      </p:sp>
      <p:sp>
        <p:nvSpPr>
          <p:cNvPr id="45059" name="Content Placeholder 2">
            <a:extLst>
              <a:ext uri="{FF2B5EF4-FFF2-40B4-BE49-F238E27FC236}">
                <a16:creationId xmlns:a16="http://schemas.microsoft.com/office/drawing/2014/main" id="{7F517C57-694B-EBCF-C1B5-354D13792E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98714" y="1138239"/>
            <a:ext cx="7108825" cy="4530725"/>
          </a:xfrm>
        </p:spPr>
        <p:txBody>
          <a:bodyPr>
            <a:normAutofit fontScale="92500"/>
          </a:bodyPr>
          <a:lstStyle/>
          <a:p>
            <a:r>
              <a:rPr lang="en-US" altLang="en-US" b="1"/>
              <a:t>Denial of Service</a:t>
            </a:r>
          </a:p>
          <a:p>
            <a:pPr lvl="1"/>
            <a:r>
              <a:rPr lang="en-US" altLang="en-US"/>
              <a:t>Overload the targeted computer preventing it from doing any useful work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Distributed denial-of-service</a:t>
            </a:r>
            <a:r>
              <a:rPr lang="en-US" altLang="en-US"/>
              <a:t> (</a:t>
            </a:r>
            <a:r>
              <a:rPr lang="en-US" altLang="en-US" b="1">
                <a:solidFill>
                  <a:srgbClr val="3366FF"/>
                </a:solidFill>
              </a:rPr>
              <a:t>DDOS</a:t>
            </a:r>
            <a:r>
              <a:rPr lang="en-US" altLang="en-US"/>
              <a:t>) come from multiple sites at once</a:t>
            </a:r>
          </a:p>
          <a:p>
            <a:pPr lvl="1"/>
            <a:r>
              <a:rPr lang="en-US" altLang="en-US"/>
              <a:t>Consider the start of the IP-connection handshake (SYN)</a:t>
            </a:r>
          </a:p>
          <a:p>
            <a:pPr lvl="2"/>
            <a:r>
              <a:rPr lang="en-US" altLang="en-US"/>
              <a:t>How many started-connections can the OS handle?</a:t>
            </a:r>
          </a:p>
          <a:p>
            <a:pPr lvl="1"/>
            <a:r>
              <a:rPr lang="en-US" altLang="en-US"/>
              <a:t>Consider traffic to a web site</a:t>
            </a:r>
          </a:p>
          <a:p>
            <a:pPr lvl="2"/>
            <a:r>
              <a:rPr lang="en-US" altLang="en-US"/>
              <a:t>How can you tell the difference between being a target and being really popular?</a:t>
            </a:r>
          </a:p>
          <a:p>
            <a:pPr lvl="1"/>
            <a:r>
              <a:rPr lang="en-US" altLang="en-US"/>
              <a:t>Accidental – CS students writing bad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altLang="en-US"/>
              <a:t>code</a:t>
            </a:r>
          </a:p>
          <a:p>
            <a:pPr lvl="1"/>
            <a:r>
              <a:rPr lang="en-US" altLang="en-US"/>
              <a:t>Purposeful – extortion, punishment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D479223E-01EA-6CE5-3F96-1B69B94C8F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5488" y="114301"/>
            <a:ext cx="8229600" cy="576263"/>
          </a:xfrm>
        </p:spPr>
        <p:txBody>
          <a:bodyPr/>
          <a:lstStyle/>
          <a:p>
            <a:r>
              <a:rPr lang="en-US" altLang="en-US" sz="2800"/>
              <a:t>Sobig.F Worm</a:t>
            </a:r>
          </a:p>
        </p:txBody>
      </p:sp>
      <p:sp>
        <p:nvSpPr>
          <p:cNvPr id="46083" name="Content Placeholder 2">
            <a:extLst>
              <a:ext uri="{FF2B5EF4-FFF2-40B4-BE49-F238E27FC236}">
                <a16:creationId xmlns:a16="http://schemas.microsoft.com/office/drawing/2014/main" id="{B5788B14-5B95-BAAC-8AD7-9CD523D0CC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82838" y="1055688"/>
            <a:ext cx="7385050" cy="4976812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More modern example</a:t>
            </a:r>
          </a:p>
          <a:p>
            <a:r>
              <a:rPr lang="en-US" altLang="en-US"/>
              <a:t>Disguised as a photo uploaded to adult newsgroup via account created with stolen credit card</a:t>
            </a:r>
          </a:p>
          <a:p>
            <a:r>
              <a:rPr lang="en-US" altLang="en-US"/>
              <a:t>Targeted Windows systems</a:t>
            </a:r>
          </a:p>
          <a:p>
            <a:r>
              <a:rPr lang="en-US" altLang="en-US"/>
              <a:t>Had own SMTP engine to mail itself as attachment to everyone in infect system</a:t>
            </a:r>
            <a:r>
              <a:rPr lang="ja-JP" altLang="en-US"/>
              <a:t>’</a:t>
            </a:r>
            <a:r>
              <a:rPr lang="en-US" altLang="ja-JP"/>
              <a:t>s address book</a:t>
            </a:r>
            <a:endParaRPr lang="en-US" altLang="en-US"/>
          </a:p>
          <a:p>
            <a:r>
              <a:rPr lang="en-US" altLang="en-US"/>
              <a:t>Disguised with innocuous subject lines, looking like it came from someone known</a:t>
            </a:r>
          </a:p>
          <a:p>
            <a:r>
              <a:rPr lang="en-US" altLang="en-US"/>
              <a:t>Attachment was executable program that created 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WINPPR23.EXE </a:t>
            </a:r>
            <a:r>
              <a:rPr lang="en-US" altLang="en-US"/>
              <a:t>in default Windows system directory</a:t>
            </a:r>
            <a:br>
              <a:rPr lang="en-US" altLang="en-US"/>
            </a:br>
            <a:r>
              <a:rPr lang="en-US" altLang="en-US"/>
              <a:t>Plus the Windows Registry</a:t>
            </a:r>
          </a:p>
          <a:p>
            <a:endParaRPr lang="en-US" altLang="en-US" sz="900">
              <a:cs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[HKCU\SOFTWARE\Microsoft\Windows\CurrentVersion\Run] </a:t>
            </a:r>
            <a:b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   "TrayX" = %windir%\winppr32.exe /sinc</a:t>
            </a:r>
            <a:b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[HKLM\SOFTWARE\Microsoft\Windows\CurrentVersion\Run] </a:t>
            </a:r>
            <a:b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   "TrayX" = %windir%\winppr32.exe /sinc</a:t>
            </a:r>
          </a:p>
          <a:p>
            <a:pPr lvl="1"/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989D0C43-E20F-CAB5-1FAB-50E123A735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95589" y="166688"/>
            <a:ext cx="7635875" cy="576262"/>
          </a:xfrm>
        </p:spPr>
        <p:txBody>
          <a:bodyPr/>
          <a:lstStyle/>
          <a:p>
            <a:r>
              <a:rPr lang="en-US" altLang="en-US" sz="2800"/>
              <a:t>Context Switch Time including Swapping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0891301C-33C2-CCFD-BC14-AA15A37F3C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93951" y="1112838"/>
            <a:ext cx="6950075" cy="4754562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/>
              <a:t>If next processes to be put on CPU is not in memory, need to swap out a process and swap in target process</a:t>
            </a:r>
          </a:p>
          <a:p>
            <a:r>
              <a:rPr lang="en-US" altLang="en-US">
                <a:solidFill>
                  <a:srgbClr val="FF0000"/>
                </a:solidFill>
              </a:rPr>
              <a:t>Context switch time can then be very high</a:t>
            </a:r>
          </a:p>
          <a:p>
            <a:r>
              <a:rPr lang="en-US" altLang="en-US"/>
              <a:t>100MB process swapping to hard disk with transfer rate of 50MB/sec</a:t>
            </a:r>
          </a:p>
          <a:p>
            <a:pPr lvl="1"/>
            <a:r>
              <a:rPr lang="en-US" altLang="en-US"/>
              <a:t>Swap out time of 2000 ms</a:t>
            </a:r>
          </a:p>
          <a:p>
            <a:pPr lvl="1"/>
            <a:r>
              <a:rPr lang="en-US" altLang="en-US"/>
              <a:t>Plus swap in of same sized process</a:t>
            </a:r>
          </a:p>
          <a:p>
            <a:pPr lvl="1"/>
            <a:r>
              <a:rPr lang="en-US" altLang="en-US"/>
              <a:t>Total context switch swapping component time of 4000ms (4 seconds)</a:t>
            </a:r>
          </a:p>
          <a:p>
            <a:r>
              <a:rPr lang="en-US" altLang="en-US"/>
              <a:t>Can reduce if reduce size of memory swapped – by knowing how much memory really being used</a:t>
            </a:r>
          </a:p>
          <a:p>
            <a:pPr lvl="1"/>
            <a:r>
              <a:rPr lang="en-US" altLang="en-US"/>
              <a:t>System calls to inform OS of memory use via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request_memory() </a:t>
            </a:r>
            <a:r>
              <a:rPr lang="en-US" altLang="en-US"/>
              <a:t>and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release_memory()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4A042640-A313-3255-CB36-ECFDE672DA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79663" y="141288"/>
            <a:ext cx="79676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Cryptography as a Security Tool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083344BA-CA01-7DAE-2A9C-8FE67002A8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84425" y="1055689"/>
            <a:ext cx="7042150" cy="4530725"/>
          </a:xfrm>
        </p:spPr>
        <p:txBody>
          <a:bodyPr/>
          <a:lstStyle/>
          <a:p>
            <a:r>
              <a:rPr lang="en-US" altLang="en-US"/>
              <a:t>Broadest security tool available</a:t>
            </a:r>
          </a:p>
          <a:p>
            <a:pPr lvl="1"/>
            <a:r>
              <a:rPr lang="en-US" altLang="en-US"/>
              <a:t>Internal to a given computer, source and destination of messages can be known and protected</a:t>
            </a:r>
          </a:p>
          <a:p>
            <a:pPr lvl="2"/>
            <a:r>
              <a:rPr lang="en-US" altLang="en-US"/>
              <a:t>OS creates, manages, protects process IDs, communication ports</a:t>
            </a:r>
          </a:p>
          <a:p>
            <a:pPr lvl="1"/>
            <a:r>
              <a:rPr lang="en-US" altLang="en-US"/>
              <a:t>Source and destination of messages on network cannot be trusted without cryptography</a:t>
            </a:r>
          </a:p>
          <a:p>
            <a:pPr lvl="2"/>
            <a:r>
              <a:rPr lang="en-US" altLang="en-US"/>
              <a:t>Local network – IP address?</a:t>
            </a:r>
          </a:p>
          <a:p>
            <a:pPr lvl="3"/>
            <a:r>
              <a:rPr lang="en-US" altLang="en-US"/>
              <a:t>Consider unauthorized host added</a:t>
            </a:r>
          </a:p>
          <a:p>
            <a:pPr lvl="2"/>
            <a:r>
              <a:rPr lang="en-US" altLang="en-US"/>
              <a:t>WAN / Internet – how to establish authenticity </a:t>
            </a:r>
          </a:p>
          <a:p>
            <a:pPr lvl="3"/>
            <a:r>
              <a:rPr lang="en-US" altLang="en-US"/>
              <a:t>Not via IP address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2F5D3474-99AF-F590-2C1C-4FA4716AA4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27001"/>
            <a:ext cx="8229600" cy="576263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Cryptography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5EC0C1F3-B100-F6F5-CBD6-E721EC65CF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44738" y="1138239"/>
            <a:ext cx="6589712" cy="4530725"/>
          </a:xfrm>
        </p:spPr>
        <p:txBody>
          <a:bodyPr/>
          <a:lstStyle/>
          <a:p>
            <a:r>
              <a:rPr lang="en-US" altLang="en-US"/>
              <a:t>Means to constrain potential senders (</a:t>
            </a:r>
            <a:r>
              <a:rPr lang="en-US" altLang="en-US" i="1"/>
              <a:t>sources</a:t>
            </a:r>
            <a:r>
              <a:rPr lang="en-US" altLang="en-US"/>
              <a:t>) and / or receivers (</a:t>
            </a:r>
            <a:r>
              <a:rPr lang="en-US" altLang="en-US" i="1"/>
              <a:t>destinations</a:t>
            </a:r>
            <a:r>
              <a:rPr lang="en-US" altLang="en-US"/>
              <a:t>) of </a:t>
            </a:r>
            <a:r>
              <a:rPr lang="en-US" altLang="en-US" i="1"/>
              <a:t>messages</a:t>
            </a:r>
          </a:p>
          <a:p>
            <a:pPr lvl="1"/>
            <a:r>
              <a:rPr lang="en-US" altLang="en-US"/>
              <a:t>Based on secrets (</a:t>
            </a:r>
            <a:r>
              <a:rPr lang="en-US" altLang="en-US" b="1">
                <a:solidFill>
                  <a:srgbClr val="3366FF"/>
                </a:solidFill>
              </a:rPr>
              <a:t>keys</a:t>
            </a:r>
            <a:r>
              <a:rPr lang="en-US" altLang="en-US"/>
              <a:t>)</a:t>
            </a:r>
          </a:p>
          <a:p>
            <a:pPr lvl="1"/>
            <a:r>
              <a:rPr lang="en-US" altLang="en-US"/>
              <a:t>Enables</a:t>
            </a:r>
          </a:p>
          <a:p>
            <a:pPr lvl="2"/>
            <a:r>
              <a:rPr lang="en-US" altLang="en-US"/>
              <a:t>Confirmation of source</a:t>
            </a:r>
          </a:p>
          <a:p>
            <a:pPr lvl="2"/>
            <a:r>
              <a:rPr lang="en-US" altLang="en-US"/>
              <a:t>Receipt only by certain destination</a:t>
            </a:r>
          </a:p>
          <a:p>
            <a:pPr lvl="2"/>
            <a:r>
              <a:rPr lang="en-US" altLang="en-US"/>
              <a:t>Trust relationship between sender and receiver</a:t>
            </a:r>
          </a:p>
          <a:p>
            <a:pPr lvl="2"/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70B0BE34-DD6C-6D8B-8B64-63C45B1EEE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41288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Encryption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48AA0808-7B03-6911-9460-0018E2170D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30450" y="1071563"/>
            <a:ext cx="7081838" cy="5173662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Constrains the set of possible receivers of a message</a:t>
            </a:r>
          </a:p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3366FF"/>
                </a:solidFill>
              </a:rPr>
              <a:t>Encryption</a:t>
            </a:r>
            <a:r>
              <a:rPr lang="en-US" altLang="en-US"/>
              <a:t> algorithm consists of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Set </a:t>
            </a:r>
            <a:r>
              <a:rPr lang="en-US" altLang="en-US" i="1"/>
              <a:t>K</a:t>
            </a:r>
            <a:r>
              <a:rPr lang="en-US" altLang="en-US"/>
              <a:t> of keys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Set </a:t>
            </a:r>
            <a:r>
              <a:rPr lang="en-US" altLang="en-US" i="1"/>
              <a:t>M</a:t>
            </a:r>
            <a:r>
              <a:rPr lang="en-US" altLang="en-US"/>
              <a:t> of Messages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Set </a:t>
            </a:r>
            <a:r>
              <a:rPr lang="en-US" altLang="en-US" i="1"/>
              <a:t>C</a:t>
            </a:r>
            <a:r>
              <a:rPr lang="en-US" altLang="en-US"/>
              <a:t> of ciphertexts (encrypted messages)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 function </a:t>
            </a:r>
            <a:r>
              <a:rPr lang="en-US" altLang="en-US" i="1"/>
              <a:t>E </a:t>
            </a:r>
            <a:r>
              <a:rPr lang="en-US" altLang="en-US"/>
              <a:t>: </a:t>
            </a:r>
            <a:r>
              <a:rPr lang="en-US" altLang="en-US" i="1"/>
              <a:t>K </a:t>
            </a:r>
            <a:r>
              <a:rPr lang="en-US" altLang="en-US"/>
              <a:t>→ (</a:t>
            </a:r>
            <a:r>
              <a:rPr lang="en-US" altLang="en-US" i="1"/>
              <a:t>M</a:t>
            </a:r>
            <a:r>
              <a:rPr lang="en-US" altLang="en-US"/>
              <a:t>→</a:t>
            </a:r>
            <a:r>
              <a:rPr lang="en-US" altLang="en-US" i="1"/>
              <a:t>C</a:t>
            </a:r>
            <a:r>
              <a:rPr lang="en-US" altLang="en-US"/>
              <a:t>). That is, for each </a:t>
            </a:r>
            <a:r>
              <a:rPr lang="en-US" altLang="en-US" i="1"/>
              <a:t>k </a:t>
            </a:r>
            <a:r>
              <a:rPr lang="en-US" altLang="en-US">
                <a:sym typeface="Symbol" panose="05050102010706020507" pitchFamily="18" charset="2"/>
              </a:rPr>
              <a:t></a:t>
            </a:r>
            <a:r>
              <a:rPr lang="en-US" altLang="en-US"/>
              <a:t> </a:t>
            </a:r>
            <a:r>
              <a:rPr lang="en-US" altLang="en-US" i="1"/>
              <a:t>K</a:t>
            </a:r>
            <a:r>
              <a:rPr lang="en-US" altLang="en-US"/>
              <a:t>, </a:t>
            </a:r>
            <a:r>
              <a:rPr lang="en-US" altLang="en-US" i="1"/>
              <a:t>E</a:t>
            </a:r>
            <a:r>
              <a:rPr lang="en-US" altLang="en-US" i="1" baseline="-25000"/>
              <a:t>k</a:t>
            </a:r>
            <a:r>
              <a:rPr lang="en-US" altLang="en-US" i="1"/>
              <a:t> </a:t>
            </a:r>
            <a:r>
              <a:rPr lang="en-US" altLang="en-US"/>
              <a:t>is a function for generating ciphertexts from messages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Both </a:t>
            </a:r>
            <a:r>
              <a:rPr lang="en-US" altLang="en-US" i="1"/>
              <a:t>E </a:t>
            </a:r>
            <a:r>
              <a:rPr lang="en-US" altLang="en-US"/>
              <a:t>and </a:t>
            </a:r>
            <a:r>
              <a:rPr lang="en-US" altLang="en-US" i="1"/>
              <a:t>E</a:t>
            </a:r>
            <a:r>
              <a:rPr lang="en-US" altLang="en-US" baseline="-25000"/>
              <a:t>k</a:t>
            </a:r>
            <a:r>
              <a:rPr lang="en-US" altLang="en-US"/>
              <a:t> for any </a:t>
            </a:r>
            <a:r>
              <a:rPr lang="en-US" altLang="en-US" i="1"/>
              <a:t>k </a:t>
            </a:r>
            <a:r>
              <a:rPr lang="en-US" altLang="en-US"/>
              <a:t>should be efficiently computable functions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 function </a:t>
            </a:r>
            <a:r>
              <a:rPr lang="en-US" altLang="en-US" i="1"/>
              <a:t>D </a:t>
            </a:r>
            <a:r>
              <a:rPr lang="en-US" altLang="en-US"/>
              <a:t>: </a:t>
            </a:r>
            <a:r>
              <a:rPr lang="en-US" altLang="en-US" i="1"/>
              <a:t>K </a:t>
            </a:r>
            <a:r>
              <a:rPr lang="en-US" altLang="en-US"/>
              <a:t>→ (</a:t>
            </a:r>
            <a:r>
              <a:rPr lang="en-US" altLang="en-US" i="1"/>
              <a:t>C </a:t>
            </a:r>
            <a:r>
              <a:rPr lang="en-US" altLang="en-US"/>
              <a:t>→ </a:t>
            </a:r>
            <a:r>
              <a:rPr lang="en-US" altLang="en-US" i="1"/>
              <a:t>M</a:t>
            </a:r>
            <a:r>
              <a:rPr lang="en-US" altLang="en-US"/>
              <a:t>). That is, for each </a:t>
            </a:r>
            <a:r>
              <a:rPr lang="en-US" altLang="en-US" i="1"/>
              <a:t>k </a:t>
            </a:r>
            <a:r>
              <a:rPr lang="en-US" altLang="en-US" i="1">
                <a:sym typeface="Symbol" panose="05050102010706020507" pitchFamily="18" charset="2"/>
              </a:rPr>
              <a:t></a:t>
            </a:r>
            <a:r>
              <a:rPr lang="en-US" altLang="en-US"/>
              <a:t> </a:t>
            </a:r>
            <a:r>
              <a:rPr lang="en-US" altLang="en-US" i="1"/>
              <a:t>K</a:t>
            </a:r>
            <a:r>
              <a:rPr lang="en-US" altLang="en-US"/>
              <a:t>, </a:t>
            </a:r>
            <a:r>
              <a:rPr lang="en-US" altLang="en-US" i="1"/>
              <a:t>D</a:t>
            </a:r>
            <a:r>
              <a:rPr lang="en-US" altLang="en-US" baseline="-25000"/>
              <a:t>k</a:t>
            </a:r>
            <a:r>
              <a:rPr lang="en-US" altLang="en-US"/>
              <a:t> is a function for generating messages from ciphertexts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Both </a:t>
            </a:r>
            <a:r>
              <a:rPr lang="en-US" altLang="en-US" i="1"/>
              <a:t>D </a:t>
            </a:r>
            <a:r>
              <a:rPr lang="en-US" altLang="en-US"/>
              <a:t>and </a:t>
            </a:r>
            <a:r>
              <a:rPr lang="en-US" altLang="en-US" i="1"/>
              <a:t>D</a:t>
            </a:r>
            <a:r>
              <a:rPr lang="en-US" altLang="en-US" baseline="-25000"/>
              <a:t>k</a:t>
            </a:r>
            <a:r>
              <a:rPr lang="en-US" altLang="en-US"/>
              <a:t> for any </a:t>
            </a:r>
            <a:r>
              <a:rPr lang="en-US" altLang="en-US" i="1"/>
              <a:t>k </a:t>
            </a:r>
            <a:r>
              <a:rPr lang="en-US" altLang="en-US"/>
              <a:t>should be efficiently computable functions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1D8381BC-483A-458E-FE8A-3B150F680A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412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Encryption (Cont.)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31A7D8CC-EA81-2CA2-2B23-5FA1DA2E22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84425" y="1071563"/>
            <a:ext cx="6673850" cy="51736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An encryption algorithm must provide this essential property: Given a ciphertext c </a:t>
            </a:r>
            <a:r>
              <a:rPr lang="en-US" altLang="en-US">
                <a:sym typeface="Symbol" panose="05050102010706020507" pitchFamily="18" charset="2"/>
              </a:rPr>
              <a:t> </a:t>
            </a:r>
            <a:r>
              <a:rPr lang="en-US" altLang="en-US"/>
              <a:t>C, a computer can compute m such that E</a:t>
            </a:r>
            <a:r>
              <a:rPr lang="en-US" altLang="en-US" baseline="-25000"/>
              <a:t>k</a:t>
            </a:r>
            <a:r>
              <a:rPr lang="en-US" altLang="en-US"/>
              <a:t>(m) = c only if it possesses </a:t>
            </a:r>
            <a:r>
              <a:rPr lang="en-US" altLang="en-US" i="1"/>
              <a:t>k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Thus, a computer holding </a:t>
            </a:r>
            <a:r>
              <a:rPr lang="en-US" altLang="en-US" i="1"/>
              <a:t>k </a:t>
            </a:r>
            <a:r>
              <a:rPr lang="en-US" altLang="en-US"/>
              <a:t>can decrypt ciphertexts to the plaintexts used to produce them, but a computer not holding </a:t>
            </a:r>
            <a:r>
              <a:rPr lang="en-US" altLang="en-US" i="1"/>
              <a:t>k </a:t>
            </a:r>
            <a:r>
              <a:rPr lang="en-US" altLang="en-US"/>
              <a:t>cannot decrypt ciphertexts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Since ciphertexts are generally exposed (for example, sent on the network), it is important that it be infeasible to derive </a:t>
            </a:r>
            <a:r>
              <a:rPr lang="en-US" altLang="en-US" i="1"/>
              <a:t>k</a:t>
            </a:r>
            <a:r>
              <a:rPr lang="en-US" altLang="en-US"/>
              <a:t> from the ciphertexts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FE6B9A52-3812-8064-85B0-99E6D6C8B5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41288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Symmetric Encryption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44985DA4-7339-0787-36A6-B3413A72E4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98713" y="1042989"/>
            <a:ext cx="7696200" cy="4530725"/>
          </a:xfrm>
        </p:spPr>
        <p:txBody>
          <a:bodyPr/>
          <a:lstStyle/>
          <a:p>
            <a:r>
              <a:rPr lang="en-US" altLang="en-US" sz="1600"/>
              <a:t>Same key used to encrypt and decrypt</a:t>
            </a:r>
          </a:p>
          <a:p>
            <a:pPr lvl="1"/>
            <a:r>
              <a:rPr lang="en-US" altLang="en-US" sz="1600"/>
              <a:t>Therefore </a:t>
            </a:r>
            <a:r>
              <a:rPr lang="en-US" altLang="en-US" sz="1600" i="1"/>
              <a:t>k</a:t>
            </a:r>
            <a:r>
              <a:rPr lang="en-US" altLang="en-US" sz="1600"/>
              <a:t> must be kept secret</a:t>
            </a:r>
          </a:p>
          <a:p>
            <a:r>
              <a:rPr lang="en-US" altLang="en-US" sz="1600"/>
              <a:t>DES was most commonly used symmetric block-encryption algorithm (created by US Govt)</a:t>
            </a:r>
          </a:p>
          <a:p>
            <a:pPr lvl="1"/>
            <a:r>
              <a:rPr lang="en-US" altLang="en-US" sz="1600"/>
              <a:t>Encrypts a block of data at a time</a:t>
            </a:r>
          </a:p>
          <a:p>
            <a:pPr lvl="1"/>
            <a:r>
              <a:rPr lang="en-US" altLang="en-US" sz="1600"/>
              <a:t>Keys too short so now considered insecure</a:t>
            </a:r>
          </a:p>
          <a:p>
            <a:r>
              <a:rPr lang="en-US" altLang="en-US" sz="1600"/>
              <a:t>Triple-DES considered more secure</a:t>
            </a:r>
          </a:p>
          <a:p>
            <a:pPr lvl="1"/>
            <a:r>
              <a:rPr lang="en-US" altLang="en-US" sz="1600"/>
              <a:t>Algorithm used 3 times using 2 or 3 keys</a:t>
            </a:r>
          </a:p>
          <a:p>
            <a:pPr lvl="1"/>
            <a:r>
              <a:rPr lang="en-US" altLang="en-US" sz="1600"/>
              <a:t>For example </a:t>
            </a:r>
          </a:p>
          <a:p>
            <a:r>
              <a:rPr lang="en-US" altLang="en-US" sz="1600"/>
              <a:t>2001 NIST adopted new block cipher - Advanced Encryption Standard (</a:t>
            </a:r>
            <a:r>
              <a:rPr lang="en-US" altLang="en-US" sz="1600" b="1">
                <a:solidFill>
                  <a:srgbClr val="3366FF"/>
                </a:solidFill>
              </a:rPr>
              <a:t>AES</a:t>
            </a:r>
            <a:r>
              <a:rPr lang="en-US" altLang="en-US" sz="1600"/>
              <a:t>)</a:t>
            </a:r>
          </a:p>
          <a:p>
            <a:pPr lvl="1"/>
            <a:r>
              <a:rPr lang="en-US" altLang="en-US" sz="1600"/>
              <a:t>Keys of 128, 192, or 256 bits, works on 128 bit blocks</a:t>
            </a:r>
          </a:p>
          <a:p>
            <a:r>
              <a:rPr lang="en-US" altLang="en-US" sz="1600"/>
              <a:t>RC4 is most common symmetric stream cipher, but known to have vulnerabilities</a:t>
            </a:r>
          </a:p>
          <a:p>
            <a:pPr lvl="1"/>
            <a:r>
              <a:rPr lang="en-US" altLang="en-US" sz="1600"/>
              <a:t>Encrypts/decrypts a stream of bytes (i.e., wireless transmission)</a:t>
            </a:r>
          </a:p>
          <a:p>
            <a:pPr lvl="1"/>
            <a:r>
              <a:rPr lang="en-US" altLang="en-US" sz="1600"/>
              <a:t>Key is a input to pseudo-random-bit generator</a:t>
            </a:r>
          </a:p>
          <a:p>
            <a:pPr lvl="2"/>
            <a:r>
              <a:rPr lang="en-US" altLang="en-US" sz="1600"/>
              <a:t>Generates an infinite </a:t>
            </a:r>
            <a:r>
              <a:rPr lang="en-US" altLang="en-US" sz="1600" b="1">
                <a:solidFill>
                  <a:srgbClr val="3366FF"/>
                </a:solidFill>
              </a:rPr>
              <a:t>keystream</a:t>
            </a:r>
          </a:p>
        </p:txBody>
      </p:sp>
      <p:pic>
        <p:nvPicPr>
          <p:cNvPr id="54276" name="Picture 1" descr="Screen Shot 2013-02-18 at 5.34.27 PM.png">
            <a:extLst>
              <a:ext uri="{FF2B5EF4-FFF2-40B4-BE49-F238E27FC236}">
                <a16:creationId xmlns:a16="http://schemas.microsoft.com/office/drawing/2014/main" id="{1F33149D-435F-F90F-9248-B1F1E795B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164" y="3608389"/>
            <a:ext cx="1557337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55F96F90-55B4-2B46-280D-A48673381F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01914" y="177801"/>
            <a:ext cx="8053387" cy="449263"/>
          </a:xfrm>
        </p:spPr>
        <p:txBody>
          <a:bodyPr/>
          <a:lstStyle/>
          <a:p>
            <a:pPr eaLnBrk="1" hangingPunct="1"/>
            <a:r>
              <a:rPr lang="en-US" altLang="en-US" sz="2400"/>
              <a:t>Secure Communication over Insecure Medium</a:t>
            </a:r>
          </a:p>
        </p:txBody>
      </p:sp>
      <p:pic>
        <p:nvPicPr>
          <p:cNvPr id="56323" name="Picture 4">
            <a:extLst>
              <a:ext uri="{FF2B5EF4-FFF2-40B4-BE49-F238E27FC236}">
                <a16:creationId xmlns:a16="http://schemas.microsoft.com/office/drawing/2014/main" id="{D287746F-D6BD-1F5B-0422-89E032224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925" y="1065213"/>
            <a:ext cx="5005388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FFADA093-B481-CB6E-C464-BAE269EB28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22475" y="155576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z="2800"/>
              <a:t>Asymmetric Encryption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9A34AC85-8D45-3FEF-A661-AA06DC165F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57438" y="1082676"/>
            <a:ext cx="6837362" cy="453072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b="1">
                <a:solidFill>
                  <a:srgbClr val="3366FF"/>
                </a:solidFill>
              </a:rPr>
              <a:t>Public-key encryption </a:t>
            </a:r>
            <a:r>
              <a:rPr lang="en-US" altLang="en-US"/>
              <a:t>based on each user having two keys: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public key </a:t>
            </a:r>
            <a:r>
              <a:rPr lang="en-US" altLang="en-US"/>
              <a:t>– published key used to encrypt data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private key </a:t>
            </a:r>
            <a:r>
              <a:rPr lang="en-US" altLang="en-US"/>
              <a:t>– key known only to individual user used to decrypt data</a:t>
            </a:r>
          </a:p>
          <a:p>
            <a:r>
              <a:rPr lang="en-US" altLang="en-US"/>
              <a:t>Must be an encryption scheme that can be made public without making it easy to figure out the decryption scheme</a:t>
            </a:r>
          </a:p>
          <a:p>
            <a:pPr lvl="1"/>
            <a:r>
              <a:rPr lang="en-US" altLang="en-US"/>
              <a:t>Most common is </a:t>
            </a:r>
            <a:r>
              <a:rPr lang="en-US" altLang="en-US" b="1">
                <a:solidFill>
                  <a:srgbClr val="3366FF"/>
                </a:solidFill>
              </a:rPr>
              <a:t>RSA</a:t>
            </a:r>
            <a:r>
              <a:rPr lang="en-US" altLang="en-US"/>
              <a:t> block cipher</a:t>
            </a:r>
          </a:p>
          <a:p>
            <a:pPr lvl="1"/>
            <a:r>
              <a:rPr lang="en-US" altLang="en-US"/>
              <a:t>Efficient algorithm for testing whether or not a number is prime</a:t>
            </a:r>
          </a:p>
          <a:p>
            <a:pPr lvl="1"/>
            <a:r>
              <a:rPr lang="en-US" altLang="en-US"/>
              <a:t>No efficient algorithm is know for finding the prime factors of a number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380F5AE1-4B0E-D55E-FBBD-E5E1E726EC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97138" y="141288"/>
            <a:ext cx="7713662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Asymmetric Encryption (Cont.)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5464FE4F-B7F7-FCD5-94C2-2AD7EDA4B0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3000" y="1082676"/>
            <a:ext cx="6877050" cy="4530725"/>
          </a:xfrm>
        </p:spPr>
        <p:txBody>
          <a:bodyPr/>
          <a:lstStyle/>
          <a:p>
            <a:r>
              <a:rPr lang="en-US" altLang="en-US"/>
              <a:t>Formally, it is computationally infeasible to derive </a:t>
            </a:r>
            <a:r>
              <a:rPr lang="en-US" altLang="en-US" i="1"/>
              <a:t>k</a:t>
            </a:r>
            <a:r>
              <a:rPr lang="en-US" altLang="en-US" i="1" baseline="-25000"/>
              <a:t>d,N</a:t>
            </a:r>
            <a:r>
              <a:rPr lang="en-US" altLang="en-US"/>
              <a:t> from </a:t>
            </a:r>
            <a:r>
              <a:rPr lang="en-US" altLang="en-US" i="1"/>
              <a:t>k</a:t>
            </a:r>
            <a:r>
              <a:rPr lang="en-US" altLang="en-US" i="1" baseline="-25000"/>
              <a:t>e,N</a:t>
            </a:r>
            <a:r>
              <a:rPr lang="en-US" altLang="en-US"/>
              <a:t>, and so </a:t>
            </a:r>
            <a:r>
              <a:rPr lang="en-US" altLang="en-US" i="1"/>
              <a:t>k</a:t>
            </a:r>
            <a:r>
              <a:rPr lang="en-US" altLang="en-US" i="1" baseline="-25000"/>
              <a:t>e </a:t>
            </a:r>
            <a:r>
              <a:rPr lang="en-US" altLang="en-US"/>
              <a:t> need not be kept secret and can be widely disseminated</a:t>
            </a:r>
          </a:p>
          <a:p>
            <a:pPr lvl="1"/>
            <a:r>
              <a:rPr lang="en-US" altLang="en-US" i="1"/>
              <a:t>k</a:t>
            </a:r>
            <a:r>
              <a:rPr lang="en-US" altLang="en-US" i="1" baseline="-25000"/>
              <a:t>e</a:t>
            </a:r>
            <a:r>
              <a:rPr lang="en-US" altLang="en-US"/>
              <a:t> is the </a:t>
            </a:r>
            <a:r>
              <a:rPr lang="en-US" altLang="en-US" b="1">
                <a:solidFill>
                  <a:srgbClr val="3366FF"/>
                </a:solidFill>
              </a:rPr>
              <a:t>public key</a:t>
            </a:r>
          </a:p>
          <a:p>
            <a:pPr lvl="1"/>
            <a:r>
              <a:rPr lang="en-US" altLang="en-US" i="1"/>
              <a:t>k</a:t>
            </a:r>
            <a:r>
              <a:rPr lang="en-US" altLang="en-US" i="1" baseline="-25000"/>
              <a:t>d</a:t>
            </a:r>
            <a:r>
              <a:rPr lang="en-US" altLang="en-US"/>
              <a:t> is the </a:t>
            </a:r>
            <a:r>
              <a:rPr lang="en-US" altLang="en-US" b="1">
                <a:solidFill>
                  <a:srgbClr val="3366FF"/>
                </a:solidFill>
              </a:rPr>
              <a:t>private key</a:t>
            </a:r>
          </a:p>
          <a:p>
            <a:pPr lvl="1"/>
            <a:r>
              <a:rPr lang="en-US" altLang="en-US" i="1"/>
              <a:t>N </a:t>
            </a:r>
            <a:r>
              <a:rPr lang="en-US" altLang="en-US"/>
              <a:t>is the product of two large, randomly chosen prime numbers </a:t>
            </a:r>
            <a:r>
              <a:rPr lang="en-US" altLang="en-US" i="1"/>
              <a:t>p </a:t>
            </a:r>
            <a:r>
              <a:rPr lang="en-US" altLang="en-US"/>
              <a:t>and </a:t>
            </a:r>
            <a:r>
              <a:rPr lang="en-US" altLang="en-US" i="1"/>
              <a:t>q </a:t>
            </a:r>
            <a:r>
              <a:rPr lang="en-US" altLang="en-US"/>
              <a:t>(for example, </a:t>
            </a:r>
            <a:r>
              <a:rPr lang="en-US" altLang="en-US" i="1"/>
              <a:t>p </a:t>
            </a:r>
            <a:r>
              <a:rPr lang="en-US" altLang="en-US"/>
              <a:t>and </a:t>
            </a:r>
            <a:r>
              <a:rPr lang="en-US" altLang="en-US" i="1"/>
              <a:t>q </a:t>
            </a:r>
            <a:r>
              <a:rPr lang="en-US" altLang="en-US"/>
              <a:t>are 512 bits each)</a:t>
            </a:r>
          </a:p>
          <a:p>
            <a:pPr lvl="1"/>
            <a:r>
              <a:rPr lang="en-US" altLang="en-US"/>
              <a:t>Encryption algorithm is </a:t>
            </a:r>
            <a:r>
              <a:rPr lang="en-US" altLang="en-US" i="1"/>
              <a:t>E</a:t>
            </a:r>
            <a:r>
              <a:rPr lang="en-US" altLang="en-US" i="1" baseline="-25000"/>
              <a:t>ke,N</a:t>
            </a:r>
            <a:r>
              <a:rPr lang="en-US" altLang="en-US"/>
              <a:t>(</a:t>
            </a:r>
            <a:r>
              <a:rPr lang="en-US" altLang="en-US" i="1"/>
              <a:t>m</a:t>
            </a:r>
            <a:r>
              <a:rPr lang="en-US" altLang="en-US"/>
              <a:t>) = </a:t>
            </a:r>
            <a:r>
              <a:rPr lang="en-US" altLang="en-US" i="1"/>
              <a:t>m</a:t>
            </a:r>
            <a:r>
              <a:rPr lang="en-US" altLang="en-US" i="1" baseline="30000"/>
              <a:t>k</a:t>
            </a:r>
            <a:r>
              <a:rPr lang="en-US" altLang="en-US" i="1" baseline="12000"/>
              <a:t>e</a:t>
            </a:r>
            <a:r>
              <a:rPr lang="en-US" altLang="en-US" i="1"/>
              <a:t> </a:t>
            </a:r>
            <a:r>
              <a:rPr lang="en-US" altLang="en-US"/>
              <a:t>mod </a:t>
            </a:r>
            <a:r>
              <a:rPr lang="en-US" altLang="en-US" i="1"/>
              <a:t>N</a:t>
            </a:r>
            <a:r>
              <a:rPr lang="en-US" altLang="en-US"/>
              <a:t>, where </a:t>
            </a:r>
            <a:r>
              <a:rPr lang="en-US" altLang="en-US" i="1"/>
              <a:t>k</a:t>
            </a:r>
            <a:r>
              <a:rPr lang="en-US" altLang="en-US" i="1" baseline="-25000"/>
              <a:t>e</a:t>
            </a:r>
            <a:r>
              <a:rPr lang="en-US" altLang="en-US" i="1"/>
              <a:t> </a:t>
            </a:r>
            <a:r>
              <a:rPr lang="en-US" altLang="en-US"/>
              <a:t>satisfies </a:t>
            </a:r>
            <a:r>
              <a:rPr lang="en-US" altLang="en-US" i="1"/>
              <a:t>k</a:t>
            </a:r>
            <a:r>
              <a:rPr lang="en-US" altLang="en-US" i="1" baseline="-25000"/>
              <a:t>e</a:t>
            </a:r>
            <a:r>
              <a:rPr lang="en-US" altLang="en-US" i="1"/>
              <a:t>k</a:t>
            </a:r>
            <a:r>
              <a:rPr lang="en-US" altLang="en-US" i="1" baseline="-25000"/>
              <a:t>d </a:t>
            </a:r>
            <a:r>
              <a:rPr lang="en-US" altLang="en-US"/>
              <a:t>mod (</a:t>
            </a:r>
            <a:r>
              <a:rPr lang="en-US" altLang="en-US" i="1"/>
              <a:t>p</a:t>
            </a:r>
            <a:r>
              <a:rPr lang="en-US" altLang="en-US"/>
              <a:t>−1)(</a:t>
            </a:r>
            <a:r>
              <a:rPr lang="en-US" altLang="en-US" i="1"/>
              <a:t>q </a:t>
            </a:r>
            <a:r>
              <a:rPr lang="en-US" altLang="en-US"/>
              <a:t>−1) = 1</a:t>
            </a:r>
          </a:p>
          <a:p>
            <a:pPr lvl="1"/>
            <a:r>
              <a:rPr lang="en-US" altLang="en-US"/>
              <a:t>The decryption algorithm is then </a:t>
            </a:r>
            <a:r>
              <a:rPr lang="en-US" altLang="en-US" i="1"/>
              <a:t>D</a:t>
            </a:r>
            <a:r>
              <a:rPr lang="en-US" altLang="en-US" i="1" baseline="-25000"/>
              <a:t>kd,N</a:t>
            </a:r>
            <a:r>
              <a:rPr lang="en-US" altLang="en-US"/>
              <a:t>(</a:t>
            </a:r>
            <a:r>
              <a:rPr lang="en-US" altLang="en-US" i="1"/>
              <a:t>c</a:t>
            </a:r>
            <a:r>
              <a:rPr lang="en-US" altLang="en-US"/>
              <a:t>) = </a:t>
            </a:r>
            <a:r>
              <a:rPr lang="en-US" altLang="en-US" i="1"/>
              <a:t>c</a:t>
            </a:r>
            <a:r>
              <a:rPr lang="en-US" altLang="en-US" i="1" baseline="30000"/>
              <a:t>k</a:t>
            </a:r>
            <a:r>
              <a:rPr lang="en-US" altLang="en-US" i="1" baseline="12000"/>
              <a:t>d</a:t>
            </a:r>
            <a:r>
              <a:rPr lang="en-US" altLang="en-US" i="1"/>
              <a:t> </a:t>
            </a:r>
            <a:r>
              <a:rPr lang="en-US" altLang="en-US"/>
              <a:t>mod </a:t>
            </a:r>
            <a:r>
              <a:rPr lang="en-US" altLang="en-US" i="1"/>
              <a:t>N</a:t>
            </a:r>
            <a:endParaRPr lang="en-US" alt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8E657C4C-ED50-154F-03DA-002F788096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65401" y="155576"/>
            <a:ext cx="7440613" cy="576263"/>
          </a:xfrm>
        </p:spPr>
        <p:txBody>
          <a:bodyPr/>
          <a:lstStyle/>
          <a:p>
            <a:pPr eaLnBrk="1" hangingPunct="1"/>
            <a:r>
              <a:rPr lang="en-US" altLang="en-US" sz="2800"/>
              <a:t>Asymmetric Encryption Example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E039E1F6-F8D6-DBAD-C64E-A3373424FE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5701" y="1065213"/>
            <a:ext cx="7027863" cy="5427662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/>
              <a:t>For example. make </a:t>
            </a:r>
            <a:r>
              <a:rPr lang="en-US" altLang="en-US" i="1"/>
              <a:t>p </a:t>
            </a:r>
            <a:r>
              <a:rPr lang="en-US" altLang="en-US"/>
              <a:t>= 7and </a:t>
            </a:r>
            <a:r>
              <a:rPr lang="en-US" altLang="en-US" i="1"/>
              <a:t>q </a:t>
            </a:r>
            <a:r>
              <a:rPr lang="en-US" altLang="en-US"/>
              <a:t>= 13</a:t>
            </a:r>
            <a:endParaRPr lang="en-US" altLang="en-US" sz="800"/>
          </a:p>
          <a:p>
            <a:r>
              <a:rPr lang="en-US" altLang="en-US"/>
              <a:t>We then calculate </a:t>
            </a:r>
            <a:r>
              <a:rPr lang="en-US" altLang="en-US" i="1"/>
              <a:t>N </a:t>
            </a:r>
            <a:r>
              <a:rPr lang="en-US" altLang="en-US"/>
              <a:t>= 7∗13 = 91 and (</a:t>
            </a:r>
            <a:r>
              <a:rPr lang="en-US" altLang="en-US" i="1"/>
              <a:t>p</a:t>
            </a:r>
            <a:r>
              <a:rPr lang="en-US" altLang="en-US"/>
              <a:t>−1)(</a:t>
            </a:r>
            <a:r>
              <a:rPr lang="en-US" altLang="en-US" i="1"/>
              <a:t>q</a:t>
            </a:r>
            <a:r>
              <a:rPr lang="en-US" altLang="en-US"/>
              <a:t>−1) = 72</a:t>
            </a:r>
            <a:endParaRPr lang="en-US" altLang="en-US" sz="800"/>
          </a:p>
          <a:p>
            <a:r>
              <a:rPr lang="en-US" altLang="en-US"/>
              <a:t>We next select </a:t>
            </a:r>
            <a:r>
              <a:rPr lang="en-US" altLang="en-US" i="1"/>
              <a:t>k</a:t>
            </a:r>
            <a:r>
              <a:rPr lang="en-US" altLang="en-US" i="1" baseline="-25000"/>
              <a:t>e</a:t>
            </a:r>
            <a:r>
              <a:rPr lang="en-US" altLang="en-US" i="1"/>
              <a:t> </a:t>
            </a:r>
            <a:r>
              <a:rPr lang="en-US" altLang="en-US"/>
              <a:t>relatively prime to 72 and</a:t>
            </a:r>
            <a:r>
              <a:rPr lang="en-US" altLang="en-US" i="1"/>
              <a:t>&lt; </a:t>
            </a:r>
            <a:r>
              <a:rPr lang="en-US" altLang="en-US"/>
              <a:t>72, yielding 5</a:t>
            </a:r>
            <a:endParaRPr lang="en-US" altLang="en-US" sz="800"/>
          </a:p>
          <a:p>
            <a:r>
              <a:rPr lang="en-US" altLang="en-US"/>
              <a:t>Finally, we calculate </a:t>
            </a:r>
            <a:r>
              <a:rPr lang="en-US" altLang="en-US" i="1"/>
              <a:t>k</a:t>
            </a:r>
            <a:r>
              <a:rPr lang="en-US" altLang="en-US" i="1" baseline="-25000"/>
              <a:t>d</a:t>
            </a:r>
            <a:r>
              <a:rPr lang="en-US" altLang="en-US" i="1"/>
              <a:t> </a:t>
            </a:r>
            <a:r>
              <a:rPr lang="en-US" altLang="en-US"/>
              <a:t>such that </a:t>
            </a:r>
            <a:r>
              <a:rPr lang="en-US" altLang="en-US" i="1"/>
              <a:t>k</a:t>
            </a:r>
            <a:r>
              <a:rPr lang="en-US" altLang="en-US" i="1" baseline="-25000"/>
              <a:t>e</a:t>
            </a:r>
            <a:r>
              <a:rPr lang="en-US" altLang="en-US" i="1"/>
              <a:t>k</a:t>
            </a:r>
            <a:r>
              <a:rPr lang="en-US" altLang="en-US" i="1" baseline="-25000"/>
              <a:t>d</a:t>
            </a:r>
            <a:r>
              <a:rPr lang="en-US" altLang="en-US" i="1"/>
              <a:t> </a:t>
            </a:r>
            <a:r>
              <a:rPr lang="en-US" altLang="en-US"/>
              <a:t>mod 72 = 1, yielding 29</a:t>
            </a:r>
            <a:endParaRPr lang="en-US" altLang="en-US" sz="800"/>
          </a:p>
          <a:p>
            <a:r>
              <a:rPr lang="en-US" altLang="en-US"/>
              <a:t>We how have our keys</a:t>
            </a:r>
          </a:p>
          <a:p>
            <a:pPr lvl="1"/>
            <a:r>
              <a:rPr lang="en-US" altLang="en-US"/>
              <a:t>Public key, </a:t>
            </a:r>
            <a:r>
              <a:rPr lang="en-US" altLang="en-US" i="1"/>
              <a:t>k</a:t>
            </a:r>
            <a:r>
              <a:rPr lang="en-US" altLang="en-US" i="1" baseline="-25000"/>
              <a:t>e,N</a:t>
            </a:r>
            <a:r>
              <a:rPr lang="en-US" altLang="en-US" i="1"/>
              <a:t> </a:t>
            </a:r>
            <a:r>
              <a:rPr lang="en-US" altLang="en-US"/>
              <a:t>= 5</a:t>
            </a:r>
            <a:r>
              <a:rPr lang="en-US" altLang="en-US" i="1"/>
              <a:t>, </a:t>
            </a:r>
            <a:r>
              <a:rPr lang="en-US" altLang="en-US"/>
              <a:t>91</a:t>
            </a:r>
          </a:p>
          <a:p>
            <a:pPr lvl="1"/>
            <a:r>
              <a:rPr lang="en-US" altLang="en-US"/>
              <a:t>Private key, </a:t>
            </a:r>
            <a:r>
              <a:rPr lang="en-US" altLang="en-US" i="1"/>
              <a:t>k</a:t>
            </a:r>
            <a:r>
              <a:rPr lang="en-US" altLang="en-US" i="1" baseline="-25000"/>
              <a:t>d,N</a:t>
            </a:r>
            <a:r>
              <a:rPr lang="en-US" altLang="en-US" i="1"/>
              <a:t> </a:t>
            </a:r>
            <a:r>
              <a:rPr lang="en-US" altLang="en-US"/>
              <a:t>= 29</a:t>
            </a:r>
            <a:r>
              <a:rPr lang="en-US" altLang="en-US" i="1"/>
              <a:t>, </a:t>
            </a:r>
            <a:r>
              <a:rPr lang="en-US" altLang="en-US"/>
              <a:t>91</a:t>
            </a:r>
            <a:endParaRPr lang="en-US" altLang="en-US" sz="800"/>
          </a:p>
          <a:p>
            <a:r>
              <a:rPr lang="en-US" altLang="en-US"/>
              <a:t> Encrypting the message 69 with the public key results in the cyphertext 62</a:t>
            </a:r>
            <a:endParaRPr lang="en-US" altLang="en-US" sz="800"/>
          </a:p>
          <a:p>
            <a:r>
              <a:rPr lang="en-US" altLang="en-US"/>
              <a:t>Cyphertext can be decoded with the private key</a:t>
            </a:r>
          </a:p>
          <a:p>
            <a:pPr lvl="1"/>
            <a:r>
              <a:rPr lang="en-US" altLang="en-US"/>
              <a:t>Public key can be distributed in cleartext to anyone who wants to communicate with holder of public key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FB6803C2-AF6D-EFE6-159D-A8D7F6B4B8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11450" y="71438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sz="2400"/>
              <a:t>Encryption using RSA Asymmetric Cryptography</a:t>
            </a:r>
          </a:p>
        </p:txBody>
      </p:sp>
      <p:pic>
        <p:nvPicPr>
          <p:cNvPr id="64515" name="Picture 2">
            <a:extLst>
              <a:ext uri="{FF2B5EF4-FFF2-40B4-BE49-F238E27FC236}">
                <a16:creationId xmlns:a16="http://schemas.microsoft.com/office/drawing/2014/main" id="{FED0A5E7-D088-C500-E597-A4D491EDF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14" y="1012826"/>
            <a:ext cx="2644775" cy="514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66818360-A36A-50B2-5825-428C0AE6A3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06714" y="166688"/>
            <a:ext cx="7635875" cy="576262"/>
          </a:xfrm>
        </p:spPr>
        <p:txBody>
          <a:bodyPr/>
          <a:lstStyle/>
          <a:p>
            <a:r>
              <a:rPr lang="en-US" altLang="en-US" sz="2800"/>
              <a:t>Context Switch Time and Swapping (Cont.)</a:t>
            </a:r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0B4B9610-22CB-CAF1-2D2B-7BBAE0A5B6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30451" y="1160463"/>
            <a:ext cx="7343775" cy="4754562"/>
          </a:xfrm>
        </p:spPr>
        <p:txBody>
          <a:bodyPr/>
          <a:lstStyle/>
          <a:p>
            <a:r>
              <a:rPr lang="en-US" altLang="en-US"/>
              <a:t>Other constraints as well on swapping</a:t>
            </a:r>
          </a:p>
          <a:p>
            <a:pPr lvl="1"/>
            <a:r>
              <a:rPr lang="en-US" altLang="en-US">
                <a:solidFill>
                  <a:srgbClr val="FF0000"/>
                </a:solidFill>
              </a:rPr>
              <a:t>Pending I/O</a:t>
            </a:r>
            <a:r>
              <a:rPr lang="en-US" altLang="en-US"/>
              <a:t> – can’t swap out as I/O would occur to wrong process</a:t>
            </a:r>
          </a:p>
          <a:p>
            <a:pPr lvl="1"/>
            <a:r>
              <a:rPr lang="en-US" altLang="en-US"/>
              <a:t>Or always </a:t>
            </a:r>
            <a:r>
              <a:rPr lang="en-US" altLang="en-US">
                <a:solidFill>
                  <a:srgbClr val="FF0000"/>
                </a:solidFill>
              </a:rPr>
              <a:t>transfer I/O to kernel space</a:t>
            </a:r>
            <a:r>
              <a:rPr lang="en-US" altLang="en-US"/>
              <a:t>, then to I/O device</a:t>
            </a:r>
          </a:p>
          <a:p>
            <a:pPr lvl="2"/>
            <a:r>
              <a:rPr lang="en-US" altLang="en-US"/>
              <a:t>Known as </a:t>
            </a:r>
            <a:r>
              <a:rPr lang="en-US" altLang="en-US" b="1">
                <a:solidFill>
                  <a:srgbClr val="3366FF"/>
                </a:solidFill>
              </a:rPr>
              <a:t>double buffering</a:t>
            </a:r>
            <a:r>
              <a:rPr lang="en-US" altLang="en-US"/>
              <a:t>, adds overhead</a:t>
            </a:r>
          </a:p>
          <a:p>
            <a:r>
              <a:rPr lang="en-US" altLang="en-US"/>
              <a:t>Standard swapping not used in modern operating systems</a:t>
            </a:r>
          </a:p>
          <a:p>
            <a:pPr lvl="1"/>
            <a:r>
              <a:rPr lang="en-US" altLang="en-US"/>
              <a:t>But modified version common</a:t>
            </a:r>
          </a:p>
          <a:p>
            <a:pPr lvl="2"/>
            <a:r>
              <a:rPr lang="en-US" altLang="en-US"/>
              <a:t>Swap only when free memory extremely low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719451FF-3626-ACFE-E293-155AB3D73E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35200" y="114301"/>
            <a:ext cx="7975600" cy="576263"/>
          </a:xfrm>
        </p:spPr>
        <p:txBody>
          <a:bodyPr/>
          <a:lstStyle/>
          <a:p>
            <a:pPr eaLnBrk="1" hangingPunct="1"/>
            <a:r>
              <a:rPr lang="en-US" altLang="en-US" sz="2800"/>
              <a:t>Cryptography (Cont.)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8B73E2CD-74A1-2059-F75E-B79B90E14F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71726" y="1165226"/>
            <a:ext cx="6672263" cy="4530725"/>
          </a:xfrm>
        </p:spPr>
        <p:txBody>
          <a:bodyPr/>
          <a:lstStyle/>
          <a:p>
            <a:r>
              <a:rPr lang="en-US" altLang="en-US"/>
              <a:t>Note symmetric cryptography based on transformations, asymmetric based on mathematical functions</a:t>
            </a:r>
          </a:p>
          <a:p>
            <a:pPr lvl="1"/>
            <a:r>
              <a:rPr lang="en-US" altLang="en-US"/>
              <a:t>Asymmetric much more compute intensive</a:t>
            </a:r>
          </a:p>
          <a:p>
            <a:pPr lvl="1"/>
            <a:r>
              <a:rPr lang="en-US" altLang="en-US"/>
              <a:t>Typically not used for bulk data encryption 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367F835B-868C-C061-3539-1087DE1A60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41288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Authentication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D7B3F558-933D-8CFD-0C87-D0058AA279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71725" y="996950"/>
            <a:ext cx="7723188" cy="522128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Constraining set of potential senders of a message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Complementary to encryption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Also can prove message unmodified</a:t>
            </a: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/>
              <a:t>Algorithm components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 set </a:t>
            </a:r>
            <a:r>
              <a:rPr lang="en-US" altLang="en-US" i="1"/>
              <a:t>K </a:t>
            </a:r>
            <a:r>
              <a:rPr lang="en-US" altLang="en-US"/>
              <a:t>of keys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 set </a:t>
            </a:r>
            <a:r>
              <a:rPr lang="en-US" altLang="en-US" i="1"/>
              <a:t>M </a:t>
            </a:r>
            <a:r>
              <a:rPr lang="en-US" altLang="en-US"/>
              <a:t>of messages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 set </a:t>
            </a:r>
            <a:r>
              <a:rPr lang="en-US" altLang="en-US" i="1"/>
              <a:t>A </a:t>
            </a:r>
            <a:r>
              <a:rPr lang="en-US" altLang="en-US"/>
              <a:t>of authenticators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 function </a:t>
            </a:r>
            <a:r>
              <a:rPr lang="en-US" altLang="en-US" i="1"/>
              <a:t>S </a:t>
            </a:r>
            <a:r>
              <a:rPr lang="en-US" altLang="en-US"/>
              <a:t>: </a:t>
            </a:r>
            <a:r>
              <a:rPr lang="en-US" altLang="en-US" i="1"/>
              <a:t>K </a:t>
            </a:r>
            <a:r>
              <a:rPr lang="en-US" altLang="en-US"/>
              <a:t>→ (</a:t>
            </a:r>
            <a:r>
              <a:rPr lang="en-US" altLang="en-US" i="1"/>
              <a:t>M</a:t>
            </a:r>
            <a:r>
              <a:rPr lang="en-US" altLang="en-US"/>
              <a:t>→ </a:t>
            </a:r>
            <a:r>
              <a:rPr lang="en-US" altLang="en-US" i="1"/>
              <a:t>A</a:t>
            </a:r>
            <a:r>
              <a:rPr lang="en-US" altLang="en-US"/>
              <a:t>)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That is, for each </a:t>
            </a:r>
            <a:r>
              <a:rPr lang="en-US" altLang="en-US" i="1"/>
              <a:t>k </a:t>
            </a:r>
            <a:r>
              <a:rPr lang="en-US" altLang="en-US">
                <a:sym typeface="Symbol" panose="05050102010706020507" pitchFamily="18" charset="2"/>
              </a:rPr>
              <a:t></a:t>
            </a:r>
            <a:r>
              <a:rPr lang="en-US" altLang="en-US"/>
              <a:t> </a:t>
            </a:r>
            <a:r>
              <a:rPr lang="en-US" altLang="en-US" i="1"/>
              <a:t>K</a:t>
            </a:r>
            <a:r>
              <a:rPr lang="en-US" altLang="en-US"/>
              <a:t>, </a:t>
            </a:r>
            <a:r>
              <a:rPr lang="en-US" altLang="en-US" i="1"/>
              <a:t>S</a:t>
            </a:r>
            <a:r>
              <a:rPr lang="en-US" altLang="en-US" baseline="-25000"/>
              <a:t>k</a:t>
            </a:r>
            <a:r>
              <a:rPr lang="en-US" altLang="en-US"/>
              <a:t> is a function for generating authenticators from messages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Both </a:t>
            </a:r>
            <a:r>
              <a:rPr lang="en-US" altLang="en-US" i="1"/>
              <a:t>S </a:t>
            </a:r>
            <a:r>
              <a:rPr lang="en-US" altLang="en-US"/>
              <a:t>and </a:t>
            </a:r>
            <a:r>
              <a:rPr lang="en-US" altLang="en-US" i="1"/>
              <a:t>S</a:t>
            </a:r>
            <a:r>
              <a:rPr lang="en-US" altLang="en-US" baseline="-25000"/>
              <a:t>k</a:t>
            </a:r>
            <a:r>
              <a:rPr lang="en-US" altLang="en-US"/>
              <a:t> for any </a:t>
            </a:r>
            <a:r>
              <a:rPr lang="en-US" altLang="en-US" i="1"/>
              <a:t>k </a:t>
            </a:r>
            <a:r>
              <a:rPr lang="en-US" altLang="en-US"/>
              <a:t>should be efficiently computable functions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 function </a:t>
            </a:r>
            <a:r>
              <a:rPr lang="en-US" altLang="en-US" i="1"/>
              <a:t>V </a:t>
            </a:r>
            <a:r>
              <a:rPr lang="en-US" altLang="en-US"/>
              <a:t>: </a:t>
            </a:r>
            <a:r>
              <a:rPr lang="en-US" altLang="en-US" i="1"/>
              <a:t>K </a:t>
            </a:r>
            <a:r>
              <a:rPr lang="en-US" altLang="en-US"/>
              <a:t>→ (</a:t>
            </a:r>
            <a:r>
              <a:rPr lang="en-US" altLang="en-US" i="1"/>
              <a:t>M </a:t>
            </a:r>
            <a:r>
              <a:rPr lang="en-US" altLang="en-US"/>
              <a:t>× </a:t>
            </a:r>
            <a:r>
              <a:rPr lang="en-US" altLang="en-US" i="1"/>
              <a:t>A</a:t>
            </a:r>
            <a:r>
              <a:rPr lang="en-US" altLang="en-US"/>
              <a:t>→ {true, false}). That is, for each </a:t>
            </a:r>
            <a:r>
              <a:rPr lang="en-US" altLang="en-US" i="1"/>
              <a:t>k </a:t>
            </a:r>
            <a:r>
              <a:rPr lang="en-US" altLang="en-US">
                <a:sym typeface="Symbol" panose="05050102010706020507" pitchFamily="18" charset="2"/>
              </a:rPr>
              <a:t></a:t>
            </a:r>
            <a:r>
              <a:rPr lang="en-US" altLang="en-US"/>
              <a:t> </a:t>
            </a:r>
            <a:r>
              <a:rPr lang="en-US" altLang="en-US" i="1"/>
              <a:t>K</a:t>
            </a:r>
            <a:r>
              <a:rPr lang="en-US" altLang="en-US"/>
              <a:t>, </a:t>
            </a:r>
            <a:r>
              <a:rPr lang="en-US" altLang="en-US" i="1"/>
              <a:t>V</a:t>
            </a:r>
            <a:r>
              <a:rPr lang="en-US" altLang="en-US" baseline="-25000"/>
              <a:t>k</a:t>
            </a:r>
            <a:r>
              <a:rPr lang="en-US" altLang="en-US"/>
              <a:t> is a function for verifying authenticators on messages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Both </a:t>
            </a:r>
            <a:r>
              <a:rPr lang="en-US" altLang="en-US" i="1"/>
              <a:t>V </a:t>
            </a:r>
            <a:r>
              <a:rPr lang="en-US" altLang="en-US"/>
              <a:t>and </a:t>
            </a:r>
            <a:r>
              <a:rPr lang="en-US" altLang="en-US" i="1"/>
              <a:t>V</a:t>
            </a:r>
            <a:r>
              <a:rPr lang="en-US" altLang="en-US" baseline="-25000"/>
              <a:t>k</a:t>
            </a:r>
            <a:r>
              <a:rPr lang="en-US" altLang="en-US"/>
              <a:t> for any </a:t>
            </a:r>
            <a:r>
              <a:rPr lang="en-US" altLang="en-US" i="1"/>
              <a:t>k </a:t>
            </a:r>
            <a:r>
              <a:rPr lang="en-US" altLang="en-US"/>
              <a:t>should be efficiently computable functions</a:t>
            </a:r>
          </a:p>
          <a:p>
            <a:pPr lvl="1">
              <a:lnSpc>
                <a:spcPct val="90000"/>
              </a:lnSpc>
            </a:pPr>
            <a:endParaRPr lang="en-US" alt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D8B3329D-1D12-3FE2-904E-40287BD4E4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14301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z="2800"/>
              <a:t>Authentication (Cont.)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F2186B9C-0FD6-FAA5-4A8A-44AF9A2AC9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3001" y="1055689"/>
            <a:ext cx="6767513" cy="4867275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/>
              <a:t>For a message </a:t>
            </a:r>
            <a:r>
              <a:rPr lang="en-US" altLang="en-US" i="1"/>
              <a:t>m</a:t>
            </a:r>
            <a:r>
              <a:rPr lang="en-US" altLang="en-US"/>
              <a:t>, a computer can generate an authenticator </a:t>
            </a:r>
            <a:r>
              <a:rPr lang="en-US" altLang="en-US" i="1"/>
              <a:t>a </a:t>
            </a:r>
            <a:r>
              <a:rPr lang="en-US" altLang="en-US">
                <a:sym typeface="Symbol" panose="05050102010706020507" pitchFamily="18" charset="2"/>
              </a:rPr>
              <a:t></a:t>
            </a:r>
            <a:r>
              <a:rPr lang="en-US" altLang="en-US"/>
              <a:t> </a:t>
            </a:r>
            <a:r>
              <a:rPr lang="en-US" altLang="en-US" i="1"/>
              <a:t>A </a:t>
            </a:r>
            <a:r>
              <a:rPr lang="en-US" altLang="en-US"/>
              <a:t>such that </a:t>
            </a:r>
            <a:r>
              <a:rPr lang="en-US" altLang="en-US" i="1"/>
              <a:t>V</a:t>
            </a:r>
            <a:r>
              <a:rPr lang="en-US" altLang="en-US" baseline="-25000"/>
              <a:t>k</a:t>
            </a:r>
            <a:r>
              <a:rPr lang="en-US" altLang="en-US"/>
              <a:t>(</a:t>
            </a:r>
            <a:r>
              <a:rPr lang="en-US" altLang="en-US" i="1"/>
              <a:t>m, a</a:t>
            </a:r>
            <a:r>
              <a:rPr lang="en-US" altLang="en-US"/>
              <a:t>) = </a:t>
            </a:r>
            <a:r>
              <a:rPr lang="en-US" altLang="en-US">
                <a:latin typeface="Courier New" panose="02070309020205020404" pitchFamily="49" charset="0"/>
              </a:rPr>
              <a:t>true</a:t>
            </a:r>
            <a:r>
              <a:rPr lang="en-US" altLang="en-US"/>
              <a:t> only if it possesses </a:t>
            </a:r>
            <a:r>
              <a:rPr lang="en-US" altLang="en-US" i="1"/>
              <a:t>k</a:t>
            </a:r>
            <a:endParaRPr lang="en-US" altLang="en-US" sz="800"/>
          </a:p>
          <a:p>
            <a:r>
              <a:rPr lang="en-US" altLang="en-US"/>
              <a:t>Thus, computer holding </a:t>
            </a:r>
            <a:r>
              <a:rPr lang="en-US" altLang="en-US" i="1"/>
              <a:t>k</a:t>
            </a:r>
            <a:r>
              <a:rPr lang="en-US" altLang="en-US"/>
              <a:t> can generate authenticators on messages so that any other computer possessing </a:t>
            </a:r>
            <a:r>
              <a:rPr lang="en-US" altLang="en-US" i="1"/>
              <a:t>k</a:t>
            </a:r>
            <a:r>
              <a:rPr lang="en-US" altLang="en-US"/>
              <a:t> can verify them</a:t>
            </a:r>
            <a:endParaRPr lang="en-US" altLang="en-US" sz="800"/>
          </a:p>
          <a:p>
            <a:r>
              <a:rPr lang="en-US" altLang="en-US"/>
              <a:t>Computer not holding </a:t>
            </a:r>
            <a:r>
              <a:rPr lang="en-US" altLang="en-US" i="1"/>
              <a:t>k</a:t>
            </a:r>
            <a:r>
              <a:rPr lang="en-US" altLang="en-US"/>
              <a:t> cannot generate authenticators on messages that can be verified using </a:t>
            </a:r>
            <a:r>
              <a:rPr lang="en-US" altLang="en-US" i="1"/>
              <a:t>V</a:t>
            </a:r>
            <a:r>
              <a:rPr lang="en-US" altLang="en-US" i="1" baseline="-25000"/>
              <a:t>k</a:t>
            </a:r>
            <a:endParaRPr lang="en-US" altLang="en-US" sz="800"/>
          </a:p>
          <a:p>
            <a:r>
              <a:rPr lang="en-US" altLang="en-US"/>
              <a:t>Since authenticators are generally exposed (for example, they are sent on the network with the messages themselves), it must not be feasible to derive </a:t>
            </a:r>
            <a:r>
              <a:rPr lang="en-US" altLang="en-US" i="1"/>
              <a:t>k</a:t>
            </a:r>
            <a:r>
              <a:rPr lang="en-US" altLang="en-US"/>
              <a:t> from the authenticators</a:t>
            </a:r>
            <a:endParaRPr lang="en-US" altLang="en-US" sz="800"/>
          </a:p>
          <a:p>
            <a:r>
              <a:rPr lang="en-US" altLang="en-US"/>
              <a:t>Practically, if V</a:t>
            </a:r>
            <a:r>
              <a:rPr lang="en-US" altLang="en-US" baseline="-25000"/>
              <a:t>k</a:t>
            </a:r>
            <a:r>
              <a:rPr lang="en-US" altLang="en-US"/>
              <a:t>(</a:t>
            </a:r>
            <a:r>
              <a:rPr lang="en-US" altLang="en-US" i="1"/>
              <a:t>m,a) </a:t>
            </a:r>
            <a:r>
              <a:rPr lang="en-US" altLang="en-US"/>
              <a:t>=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true </a:t>
            </a:r>
            <a:r>
              <a:rPr lang="en-US" altLang="en-US"/>
              <a:t>then we know </a:t>
            </a:r>
            <a:r>
              <a:rPr lang="en-US" altLang="en-US" i="1"/>
              <a:t>m</a:t>
            </a:r>
            <a:r>
              <a:rPr lang="en-US" altLang="en-US"/>
              <a:t> has not been modified and that send of message has </a:t>
            </a:r>
            <a:r>
              <a:rPr lang="en-US" altLang="en-US" i="1"/>
              <a:t>k</a:t>
            </a:r>
          </a:p>
          <a:p>
            <a:pPr lvl="1"/>
            <a:r>
              <a:rPr lang="en-US" altLang="en-US"/>
              <a:t>If we share </a:t>
            </a:r>
            <a:r>
              <a:rPr lang="en-US" altLang="en-US" i="1"/>
              <a:t>k</a:t>
            </a:r>
            <a:r>
              <a:rPr lang="en-US" altLang="en-US"/>
              <a:t> with only one entity, know where the message originated 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21C7FBD2-B26E-589C-3340-DBC04A8C5C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55889" y="114301"/>
            <a:ext cx="7869237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Authentication – Hash Functions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0A0FA22F-66A9-E74D-5AB6-03D982F65D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84425" y="1065214"/>
            <a:ext cx="7259638" cy="5081587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/>
              <a:t>Basis of authentication</a:t>
            </a:r>
            <a:endParaRPr lang="en-US" altLang="en-US" sz="800"/>
          </a:p>
          <a:p>
            <a:r>
              <a:rPr lang="en-US" altLang="en-US"/>
              <a:t>Creates small, fixed-size block of data </a:t>
            </a:r>
            <a:r>
              <a:rPr lang="en-US" altLang="en-US" b="1">
                <a:solidFill>
                  <a:srgbClr val="3366FF"/>
                </a:solidFill>
              </a:rPr>
              <a:t>message digest</a:t>
            </a:r>
            <a:r>
              <a:rPr lang="en-US" altLang="en-US"/>
              <a:t> (</a:t>
            </a:r>
            <a:r>
              <a:rPr lang="en-US" altLang="en-US" b="1">
                <a:solidFill>
                  <a:srgbClr val="3366FF"/>
                </a:solidFill>
              </a:rPr>
              <a:t>hash value)</a:t>
            </a:r>
            <a:r>
              <a:rPr lang="en-US" altLang="en-US"/>
              <a:t> from </a:t>
            </a:r>
            <a:r>
              <a:rPr lang="en-US" altLang="en-US" i="1"/>
              <a:t>m</a:t>
            </a:r>
            <a:endParaRPr lang="en-US" altLang="en-US" sz="800" i="1"/>
          </a:p>
          <a:p>
            <a:r>
              <a:rPr lang="en-US" altLang="en-US"/>
              <a:t>Hash Function </a:t>
            </a:r>
            <a:r>
              <a:rPr lang="en-US" altLang="en-US" i="1"/>
              <a:t>H </a:t>
            </a:r>
            <a:r>
              <a:rPr lang="en-US" altLang="en-US"/>
              <a:t>must be collision resistant on </a:t>
            </a:r>
            <a:r>
              <a:rPr lang="en-US" altLang="en-US" i="1"/>
              <a:t>m</a:t>
            </a:r>
            <a:endParaRPr lang="en-US" altLang="en-US"/>
          </a:p>
          <a:p>
            <a:pPr lvl="1"/>
            <a:r>
              <a:rPr lang="en-US" altLang="en-US" sz="1600"/>
              <a:t>Must be infeasible to find an </a:t>
            </a:r>
            <a:r>
              <a:rPr lang="en-US" altLang="en-US" sz="1600" i="1"/>
              <a:t>m</a:t>
            </a:r>
            <a:r>
              <a:rPr lang="ja-JP" altLang="en-US" sz="1600" i="1"/>
              <a:t>’</a:t>
            </a:r>
            <a:r>
              <a:rPr lang="en-US" altLang="ja-JP" sz="1600"/>
              <a:t> ≠ </a:t>
            </a:r>
            <a:r>
              <a:rPr lang="en-US" altLang="ja-JP" sz="1600" i="1"/>
              <a:t>m </a:t>
            </a:r>
            <a:r>
              <a:rPr lang="en-US" altLang="ja-JP" sz="1600"/>
              <a:t>such that </a:t>
            </a:r>
            <a:r>
              <a:rPr lang="en-US" altLang="ja-JP" sz="1600" i="1"/>
              <a:t>H</a:t>
            </a:r>
            <a:r>
              <a:rPr lang="en-US" altLang="ja-JP" sz="1600"/>
              <a:t>(</a:t>
            </a:r>
            <a:r>
              <a:rPr lang="en-US" altLang="ja-JP" sz="1600" i="1"/>
              <a:t>m</a:t>
            </a:r>
            <a:r>
              <a:rPr lang="en-US" altLang="ja-JP" sz="1600"/>
              <a:t>) = </a:t>
            </a:r>
            <a:r>
              <a:rPr lang="en-US" altLang="ja-JP" sz="1600" i="1"/>
              <a:t>H</a:t>
            </a:r>
            <a:r>
              <a:rPr lang="en-US" altLang="ja-JP" sz="1600"/>
              <a:t>(</a:t>
            </a:r>
            <a:r>
              <a:rPr lang="en-US" altLang="ja-JP" sz="1600" i="1"/>
              <a:t>m</a:t>
            </a:r>
            <a:r>
              <a:rPr lang="ja-JP" altLang="en-US" sz="1600" i="1"/>
              <a:t>’</a:t>
            </a:r>
            <a:r>
              <a:rPr lang="en-US" altLang="ja-JP" sz="1600"/>
              <a:t>)</a:t>
            </a:r>
            <a:endParaRPr lang="en-US" altLang="en-US" sz="800"/>
          </a:p>
          <a:p>
            <a:r>
              <a:rPr lang="en-US" altLang="en-US"/>
              <a:t>If</a:t>
            </a:r>
            <a:r>
              <a:rPr lang="en-US" altLang="en-US" i="1"/>
              <a:t> H</a:t>
            </a:r>
            <a:r>
              <a:rPr lang="en-US" altLang="en-US"/>
              <a:t>(</a:t>
            </a:r>
            <a:r>
              <a:rPr lang="en-US" altLang="en-US" i="1"/>
              <a:t>m</a:t>
            </a:r>
            <a:r>
              <a:rPr lang="en-US" altLang="en-US"/>
              <a:t>) = </a:t>
            </a:r>
            <a:r>
              <a:rPr lang="en-US" altLang="en-US" i="1"/>
              <a:t>H</a:t>
            </a:r>
            <a:r>
              <a:rPr lang="en-US" altLang="en-US"/>
              <a:t>(</a:t>
            </a:r>
            <a:r>
              <a:rPr lang="en-US" altLang="en-US" i="1"/>
              <a:t>m</a:t>
            </a:r>
            <a:r>
              <a:rPr lang="ja-JP" altLang="en-US" i="1"/>
              <a:t>’</a:t>
            </a:r>
            <a:r>
              <a:rPr lang="en-US" altLang="ja-JP"/>
              <a:t>), then </a:t>
            </a:r>
            <a:r>
              <a:rPr lang="en-US" altLang="ja-JP" i="1"/>
              <a:t>m</a:t>
            </a:r>
            <a:r>
              <a:rPr lang="en-US" altLang="ja-JP"/>
              <a:t> = </a:t>
            </a:r>
            <a:r>
              <a:rPr lang="en-US" altLang="ja-JP" i="1"/>
              <a:t>m</a:t>
            </a:r>
            <a:r>
              <a:rPr lang="ja-JP" altLang="en-US"/>
              <a:t>’</a:t>
            </a:r>
            <a:endParaRPr lang="en-US" altLang="ja-JP"/>
          </a:p>
          <a:p>
            <a:pPr lvl="1"/>
            <a:r>
              <a:rPr lang="en-US" altLang="en-US" sz="1600"/>
              <a:t>The message has not been modified</a:t>
            </a:r>
            <a:endParaRPr lang="en-US" altLang="en-US" sz="800"/>
          </a:p>
          <a:p>
            <a:r>
              <a:rPr lang="en-US" altLang="en-US"/>
              <a:t>Common message-digest functions include </a:t>
            </a:r>
            <a:r>
              <a:rPr lang="en-US" altLang="en-US" b="1">
                <a:solidFill>
                  <a:srgbClr val="3366FF"/>
                </a:solidFill>
              </a:rPr>
              <a:t>MD5</a:t>
            </a:r>
            <a:r>
              <a:rPr lang="en-US" altLang="en-US"/>
              <a:t>, which produces a 128-bit hash, and </a:t>
            </a:r>
            <a:r>
              <a:rPr lang="en-US" altLang="en-US" b="1">
                <a:solidFill>
                  <a:srgbClr val="3366FF"/>
                </a:solidFill>
              </a:rPr>
              <a:t>SHA-1</a:t>
            </a:r>
            <a:r>
              <a:rPr lang="en-US" altLang="en-US"/>
              <a:t>, which outputs a 160-bit hash</a:t>
            </a:r>
            <a:endParaRPr lang="en-US" altLang="en-US" sz="800"/>
          </a:p>
          <a:p>
            <a:r>
              <a:rPr lang="en-US" altLang="en-US"/>
              <a:t>Not useful as authenticators</a:t>
            </a:r>
          </a:p>
          <a:p>
            <a:pPr lvl="1"/>
            <a:r>
              <a:rPr lang="en-US" altLang="en-US"/>
              <a:t>For example </a:t>
            </a:r>
            <a:r>
              <a:rPr lang="en-US" altLang="en-US" i="1"/>
              <a:t>H(m</a:t>
            </a:r>
            <a:r>
              <a:rPr lang="en-US" altLang="en-US"/>
              <a:t>) can be sent with a message</a:t>
            </a:r>
          </a:p>
          <a:p>
            <a:pPr lvl="2"/>
            <a:r>
              <a:rPr lang="en-US" altLang="en-US" sz="1600"/>
              <a:t>But if </a:t>
            </a:r>
            <a:r>
              <a:rPr lang="en-US" altLang="en-US" sz="1600" i="1"/>
              <a:t>H</a:t>
            </a:r>
            <a:r>
              <a:rPr lang="en-US" altLang="en-US" sz="1600"/>
              <a:t> is known someone could modify </a:t>
            </a:r>
            <a:r>
              <a:rPr lang="en-US" altLang="en-US" sz="1600" i="1"/>
              <a:t>m</a:t>
            </a:r>
            <a:r>
              <a:rPr lang="en-US" altLang="en-US" sz="1600"/>
              <a:t> to </a:t>
            </a:r>
            <a:r>
              <a:rPr lang="en-US" altLang="en-US" sz="1600" i="1"/>
              <a:t>m’</a:t>
            </a:r>
            <a:r>
              <a:rPr lang="en-US" altLang="ja-JP" sz="1600"/>
              <a:t> and recompute </a:t>
            </a:r>
            <a:r>
              <a:rPr lang="en-US" altLang="ja-JP" sz="1600" i="1"/>
              <a:t>H(m</a:t>
            </a:r>
            <a:r>
              <a:rPr lang="en-US" altLang="en-US" sz="1600" i="1"/>
              <a:t>’</a:t>
            </a:r>
            <a:r>
              <a:rPr lang="en-US" altLang="ja-JP" sz="1600" i="1"/>
              <a:t>)</a:t>
            </a:r>
            <a:r>
              <a:rPr lang="en-US" altLang="ja-JP" sz="1600"/>
              <a:t> and modification not detected</a:t>
            </a:r>
          </a:p>
          <a:p>
            <a:pPr lvl="2"/>
            <a:r>
              <a:rPr lang="en-US" altLang="en-US" sz="1600"/>
              <a:t>So must authenticate </a:t>
            </a:r>
            <a:r>
              <a:rPr lang="en-US" altLang="en-US" sz="1600" i="1"/>
              <a:t>H(m)</a:t>
            </a:r>
            <a:endParaRPr lang="en-US" altLang="en-US" sz="160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193D6AFB-31E5-523D-9111-55B7FBC0EA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8256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Authentication - MAC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BACC979B-D515-300A-7EA2-1035709668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71726" y="1165226"/>
            <a:ext cx="7026275" cy="453072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Symmetric encryption used in </a:t>
            </a:r>
            <a:r>
              <a:rPr lang="en-US" altLang="en-US" b="1">
                <a:solidFill>
                  <a:srgbClr val="3366FF"/>
                </a:solidFill>
              </a:rPr>
              <a:t>message-authentication code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3366FF"/>
                </a:solidFill>
              </a:rPr>
              <a:t>MAC</a:t>
            </a:r>
            <a:r>
              <a:rPr lang="en-US" altLang="en-US"/>
              <a:t>) authentication algorithm</a:t>
            </a:r>
          </a:p>
          <a:p>
            <a:r>
              <a:rPr lang="en-US" altLang="en-US"/>
              <a:t>Cryptographic checksum generated from message using secret key</a:t>
            </a:r>
          </a:p>
          <a:p>
            <a:pPr lvl="1"/>
            <a:r>
              <a:rPr lang="en-US" altLang="en-US"/>
              <a:t>Can securely authenticate short values </a:t>
            </a:r>
          </a:p>
          <a:p>
            <a:r>
              <a:rPr lang="en-US" altLang="en-US"/>
              <a:t>If used to authenticate </a:t>
            </a:r>
            <a:r>
              <a:rPr lang="en-US" altLang="en-US" i="1"/>
              <a:t>H(m)</a:t>
            </a:r>
            <a:r>
              <a:rPr lang="en-US" altLang="en-US"/>
              <a:t> for an </a:t>
            </a:r>
            <a:r>
              <a:rPr lang="en-US" altLang="en-US" i="1"/>
              <a:t>H</a:t>
            </a:r>
            <a:r>
              <a:rPr lang="en-US" altLang="en-US"/>
              <a:t> that is collision resistant, then obtain a way to securely authenticate long message by hashing them first</a:t>
            </a:r>
          </a:p>
          <a:p>
            <a:r>
              <a:rPr lang="en-US" altLang="en-US"/>
              <a:t>Note that </a:t>
            </a:r>
            <a:r>
              <a:rPr lang="en-US" altLang="en-US" i="1"/>
              <a:t>k </a:t>
            </a:r>
            <a:r>
              <a:rPr lang="en-US" altLang="en-US"/>
              <a:t>is needed to compute both </a:t>
            </a:r>
            <a:r>
              <a:rPr lang="en-US" altLang="en-US" i="1"/>
              <a:t>S</a:t>
            </a:r>
            <a:r>
              <a:rPr lang="en-US" altLang="en-US" i="1" baseline="-25000"/>
              <a:t>k</a:t>
            </a:r>
            <a:r>
              <a:rPr lang="en-US" altLang="en-US" i="1"/>
              <a:t> </a:t>
            </a:r>
            <a:r>
              <a:rPr lang="en-US" altLang="en-US"/>
              <a:t>and </a:t>
            </a:r>
            <a:r>
              <a:rPr lang="en-US" altLang="en-US" i="1"/>
              <a:t>V</a:t>
            </a:r>
            <a:r>
              <a:rPr lang="en-US" altLang="en-US" i="1" baseline="-25000"/>
              <a:t>k</a:t>
            </a:r>
            <a:r>
              <a:rPr lang="en-US" altLang="en-US"/>
              <a:t>, so anyone able to compute one can compute the other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25697099-DBB4-7A16-31FE-B449F1FE9A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70163" y="182563"/>
            <a:ext cx="76946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Authentication – Digital Signature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7142E960-C753-25F2-CC24-CABCEFAF23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57439" y="1028700"/>
            <a:ext cx="7081837" cy="5202238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Based on asymmetric keys and digital signature algorithm</a:t>
            </a:r>
          </a:p>
          <a:p>
            <a:r>
              <a:rPr lang="en-US" altLang="en-US"/>
              <a:t>Authenticators produced are </a:t>
            </a:r>
            <a:r>
              <a:rPr lang="en-US" altLang="en-US" b="1">
                <a:solidFill>
                  <a:srgbClr val="3366FF"/>
                </a:solidFill>
              </a:rPr>
              <a:t>digital signatures</a:t>
            </a:r>
          </a:p>
          <a:p>
            <a:r>
              <a:rPr lang="en-US" altLang="en-US"/>
              <a:t>Very useful – </a:t>
            </a:r>
            <a:r>
              <a:rPr lang="en-US" altLang="en-US" b="1" i="1"/>
              <a:t>anyone</a:t>
            </a:r>
            <a:r>
              <a:rPr lang="en-US" altLang="en-US"/>
              <a:t> can verify authenticity of a message</a:t>
            </a:r>
          </a:p>
          <a:p>
            <a:r>
              <a:rPr lang="en-US" altLang="en-US"/>
              <a:t>In a digital-signature algorithm, computationally infeasible to derive </a:t>
            </a:r>
            <a:r>
              <a:rPr lang="en-US" altLang="en-US" i="1"/>
              <a:t>k</a:t>
            </a:r>
            <a:r>
              <a:rPr lang="en-US" altLang="en-US" i="1" baseline="-25000"/>
              <a:t>s</a:t>
            </a:r>
            <a:r>
              <a:rPr lang="en-US" altLang="en-US" i="1"/>
              <a:t> </a:t>
            </a:r>
            <a:r>
              <a:rPr lang="en-US" altLang="en-US"/>
              <a:t> from </a:t>
            </a:r>
            <a:r>
              <a:rPr lang="en-US" altLang="en-US" i="1"/>
              <a:t>k</a:t>
            </a:r>
            <a:r>
              <a:rPr lang="en-US" altLang="en-US" i="1" baseline="-25000"/>
              <a:t>v</a:t>
            </a:r>
            <a:endParaRPr lang="en-US" altLang="en-US"/>
          </a:p>
          <a:p>
            <a:pPr lvl="1"/>
            <a:r>
              <a:rPr lang="en-US" altLang="en-US" i="1"/>
              <a:t>V </a:t>
            </a:r>
            <a:r>
              <a:rPr lang="en-US" altLang="en-US"/>
              <a:t>is a one-way function</a:t>
            </a:r>
          </a:p>
          <a:p>
            <a:pPr lvl="1"/>
            <a:r>
              <a:rPr lang="en-US" altLang="en-US"/>
              <a:t>Thus, </a:t>
            </a:r>
            <a:r>
              <a:rPr lang="en-US" altLang="en-US" i="1"/>
              <a:t>k</a:t>
            </a:r>
            <a:r>
              <a:rPr lang="en-US" altLang="en-US" i="1" baseline="-25000"/>
              <a:t>v</a:t>
            </a:r>
            <a:r>
              <a:rPr lang="en-US" altLang="en-US" i="1"/>
              <a:t> </a:t>
            </a:r>
            <a:r>
              <a:rPr lang="en-US" altLang="en-US"/>
              <a:t>is the public key and </a:t>
            </a:r>
            <a:r>
              <a:rPr lang="en-US" altLang="en-US" i="1"/>
              <a:t>k</a:t>
            </a:r>
            <a:r>
              <a:rPr lang="en-US" altLang="en-US" i="1" baseline="-25000"/>
              <a:t>s</a:t>
            </a:r>
            <a:r>
              <a:rPr lang="en-US" altLang="en-US" i="1"/>
              <a:t> </a:t>
            </a:r>
            <a:r>
              <a:rPr lang="en-US" altLang="en-US"/>
              <a:t>is the private key</a:t>
            </a:r>
          </a:p>
          <a:p>
            <a:r>
              <a:rPr lang="en-US" altLang="en-US"/>
              <a:t>Consider the RSA digital-signature algorithm</a:t>
            </a:r>
          </a:p>
          <a:p>
            <a:pPr lvl="1"/>
            <a:r>
              <a:rPr lang="en-US" altLang="en-US"/>
              <a:t>Similar to the RSA encryption algorithm, but the key use is reversed</a:t>
            </a:r>
          </a:p>
          <a:p>
            <a:pPr lvl="1"/>
            <a:r>
              <a:rPr lang="en-US" altLang="en-US"/>
              <a:t>Digital signature of message </a:t>
            </a:r>
            <a:r>
              <a:rPr lang="en-US" altLang="en-US" i="1"/>
              <a:t>S</a:t>
            </a:r>
            <a:r>
              <a:rPr lang="en-US" altLang="en-US" i="1" baseline="-25000"/>
              <a:t>ks</a:t>
            </a:r>
            <a:r>
              <a:rPr lang="en-US" altLang="en-US" i="1"/>
              <a:t> </a:t>
            </a:r>
            <a:r>
              <a:rPr lang="en-US" altLang="en-US"/>
              <a:t>(</a:t>
            </a:r>
            <a:r>
              <a:rPr lang="en-US" altLang="en-US" i="1"/>
              <a:t>m</a:t>
            </a:r>
            <a:r>
              <a:rPr lang="en-US" altLang="en-US"/>
              <a:t>) = </a:t>
            </a:r>
            <a:r>
              <a:rPr lang="en-US" altLang="en-US" i="1"/>
              <a:t>H</a:t>
            </a:r>
            <a:r>
              <a:rPr lang="en-US" altLang="en-US"/>
              <a:t>(</a:t>
            </a:r>
            <a:r>
              <a:rPr lang="en-US" altLang="en-US" i="1"/>
              <a:t>m</a:t>
            </a:r>
            <a:r>
              <a:rPr lang="en-US" altLang="en-US"/>
              <a:t>)</a:t>
            </a:r>
            <a:r>
              <a:rPr lang="en-US" altLang="en-US" i="1" baseline="30000"/>
              <a:t>k</a:t>
            </a:r>
            <a:r>
              <a:rPr lang="en-US" altLang="en-US" i="1" baseline="12000"/>
              <a:t>s </a:t>
            </a:r>
            <a:r>
              <a:rPr lang="en-US" altLang="en-US"/>
              <a:t>mod </a:t>
            </a:r>
            <a:r>
              <a:rPr lang="en-US" altLang="en-US" i="1"/>
              <a:t>N</a:t>
            </a:r>
            <a:endParaRPr lang="en-US" altLang="en-US"/>
          </a:p>
          <a:p>
            <a:pPr lvl="1"/>
            <a:r>
              <a:rPr lang="en-US" altLang="en-US"/>
              <a:t>The key </a:t>
            </a:r>
            <a:r>
              <a:rPr lang="en-US" altLang="en-US" i="1"/>
              <a:t>k</a:t>
            </a:r>
            <a:r>
              <a:rPr lang="en-US" altLang="en-US" i="1" baseline="-25000"/>
              <a:t>s</a:t>
            </a:r>
            <a:r>
              <a:rPr lang="en-US" altLang="en-US" i="1"/>
              <a:t> </a:t>
            </a:r>
            <a:r>
              <a:rPr lang="en-US" altLang="en-US"/>
              <a:t>again is a pair (</a:t>
            </a:r>
            <a:r>
              <a:rPr lang="en-US" altLang="en-US" i="1"/>
              <a:t>d, N</a:t>
            </a:r>
            <a:r>
              <a:rPr lang="en-US" altLang="en-US"/>
              <a:t>), where </a:t>
            </a:r>
            <a:r>
              <a:rPr lang="en-US" altLang="en-US" i="1"/>
              <a:t>N </a:t>
            </a:r>
            <a:r>
              <a:rPr lang="en-US" altLang="en-US"/>
              <a:t>is the product of two large, randomly chosen prime numbers </a:t>
            </a:r>
            <a:r>
              <a:rPr lang="en-US" altLang="en-US" i="1"/>
              <a:t>p </a:t>
            </a:r>
            <a:r>
              <a:rPr lang="en-US" altLang="en-US"/>
              <a:t>and </a:t>
            </a:r>
            <a:r>
              <a:rPr lang="en-US" altLang="en-US" i="1"/>
              <a:t>q</a:t>
            </a:r>
          </a:p>
          <a:p>
            <a:pPr lvl="1"/>
            <a:r>
              <a:rPr lang="en-US" altLang="en-US"/>
              <a:t>Verification algorithm is </a:t>
            </a:r>
            <a:r>
              <a:rPr lang="en-US" altLang="en-US" i="1"/>
              <a:t>V</a:t>
            </a:r>
            <a:r>
              <a:rPr lang="en-US" altLang="en-US" i="1" baseline="-25000"/>
              <a:t>kv</a:t>
            </a:r>
            <a:r>
              <a:rPr lang="en-US" altLang="en-US"/>
              <a:t>(</a:t>
            </a:r>
            <a:r>
              <a:rPr lang="en-US" altLang="en-US" i="1"/>
              <a:t>m, a</a:t>
            </a:r>
            <a:r>
              <a:rPr lang="en-US" altLang="en-US"/>
              <a:t>)    (</a:t>
            </a:r>
            <a:r>
              <a:rPr lang="en-US" altLang="en-US" i="1"/>
              <a:t>a</a:t>
            </a:r>
            <a:r>
              <a:rPr lang="en-US" altLang="en-US" i="1" baseline="30000"/>
              <a:t>k</a:t>
            </a:r>
            <a:r>
              <a:rPr lang="en-US" altLang="en-US" i="1" baseline="10000"/>
              <a:t>v</a:t>
            </a:r>
            <a:r>
              <a:rPr lang="en-US" altLang="en-US" i="1"/>
              <a:t> </a:t>
            </a:r>
            <a:r>
              <a:rPr lang="en-US" altLang="en-US"/>
              <a:t>mod </a:t>
            </a:r>
            <a:r>
              <a:rPr lang="en-US" altLang="en-US" i="1"/>
              <a:t>N </a:t>
            </a:r>
            <a:r>
              <a:rPr lang="en-US" altLang="en-US"/>
              <a:t>= </a:t>
            </a:r>
            <a:r>
              <a:rPr lang="en-US" altLang="en-US" i="1"/>
              <a:t>H</a:t>
            </a:r>
            <a:r>
              <a:rPr lang="en-US" altLang="en-US"/>
              <a:t>(</a:t>
            </a:r>
            <a:r>
              <a:rPr lang="en-US" altLang="en-US" i="1"/>
              <a:t>m</a:t>
            </a:r>
            <a:r>
              <a:rPr lang="en-US" altLang="en-US"/>
              <a:t>))</a:t>
            </a:r>
          </a:p>
          <a:p>
            <a:pPr lvl="2"/>
            <a:r>
              <a:rPr lang="en-US" altLang="en-US"/>
              <a:t>Where </a:t>
            </a:r>
            <a:r>
              <a:rPr lang="en-US" altLang="en-US" i="1"/>
              <a:t>k</a:t>
            </a:r>
            <a:r>
              <a:rPr lang="en-US" altLang="en-US" i="1" baseline="-25000"/>
              <a:t>v</a:t>
            </a:r>
            <a:r>
              <a:rPr lang="en-US" altLang="en-US" i="1"/>
              <a:t> </a:t>
            </a:r>
            <a:r>
              <a:rPr lang="en-US" altLang="en-US"/>
              <a:t>satisfies </a:t>
            </a:r>
            <a:r>
              <a:rPr lang="en-US" altLang="en-US" i="1"/>
              <a:t>k</a:t>
            </a:r>
            <a:r>
              <a:rPr lang="en-US" altLang="en-US" i="1" baseline="-25000"/>
              <a:t>v</a:t>
            </a:r>
            <a:r>
              <a:rPr lang="en-US" altLang="en-US" i="1"/>
              <a:t>k</a:t>
            </a:r>
            <a:r>
              <a:rPr lang="en-US" altLang="en-US" i="1" baseline="-25000"/>
              <a:t>s</a:t>
            </a:r>
            <a:r>
              <a:rPr lang="en-US" altLang="en-US" i="1"/>
              <a:t> </a:t>
            </a:r>
            <a:r>
              <a:rPr lang="en-US" altLang="en-US"/>
              <a:t>mod (</a:t>
            </a:r>
            <a:r>
              <a:rPr lang="en-US" altLang="en-US" i="1"/>
              <a:t>p </a:t>
            </a:r>
            <a:r>
              <a:rPr lang="en-US" altLang="en-US"/>
              <a:t>− 1)(</a:t>
            </a:r>
            <a:r>
              <a:rPr lang="en-US" altLang="en-US" i="1"/>
              <a:t>q </a:t>
            </a:r>
            <a:r>
              <a:rPr lang="en-US" altLang="en-US"/>
              <a:t>− 1) = 1</a:t>
            </a:r>
          </a:p>
        </p:txBody>
      </p:sp>
      <p:pic>
        <p:nvPicPr>
          <p:cNvPr id="76804" name="Picture 1" descr="Screen Shot 2013-02-18 at 6.47.48 PM.png">
            <a:extLst>
              <a:ext uri="{FF2B5EF4-FFF2-40B4-BE49-F238E27FC236}">
                <a16:creationId xmlns:a16="http://schemas.microsoft.com/office/drawing/2014/main" id="{B9F44BD4-BE8B-61C3-EDFC-F0F648706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5391151"/>
            <a:ext cx="1270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453BAB93-1A68-AAFC-C2DA-FB2EB754E9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97138" y="100013"/>
            <a:ext cx="77136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Authentication (Cont.)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849244E5-C879-DC88-7601-5F389F8632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84425" y="1082676"/>
            <a:ext cx="7164388" cy="4530725"/>
          </a:xfrm>
        </p:spPr>
        <p:txBody>
          <a:bodyPr/>
          <a:lstStyle/>
          <a:p>
            <a:r>
              <a:rPr lang="en-US" altLang="en-US"/>
              <a:t>Why authentication if a subset of encryption?</a:t>
            </a:r>
          </a:p>
          <a:p>
            <a:pPr lvl="1"/>
            <a:r>
              <a:rPr lang="en-US" altLang="en-US"/>
              <a:t>Fewer computations (except for RSA digital signatures)</a:t>
            </a:r>
          </a:p>
          <a:p>
            <a:pPr lvl="1"/>
            <a:r>
              <a:rPr lang="en-US" altLang="en-US"/>
              <a:t>Authenticator usually shorter than message</a:t>
            </a:r>
          </a:p>
          <a:p>
            <a:pPr lvl="1"/>
            <a:r>
              <a:rPr lang="en-US" altLang="en-US"/>
              <a:t>Sometimes want authentication but not confidentiality</a:t>
            </a:r>
          </a:p>
          <a:p>
            <a:pPr lvl="2"/>
            <a:r>
              <a:rPr lang="en-US" altLang="en-US"/>
              <a:t>Signed patches et al</a:t>
            </a:r>
          </a:p>
          <a:p>
            <a:pPr lvl="1"/>
            <a:r>
              <a:rPr lang="en-US" altLang="en-US"/>
              <a:t>Can be basis for</a:t>
            </a:r>
            <a:r>
              <a:rPr lang="en-US" altLang="en-US" b="1"/>
              <a:t> </a:t>
            </a:r>
            <a:r>
              <a:rPr lang="en-US" altLang="en-US" b="1">
                <a:solidFill>
                  <a:srgbClr val="3366FF"/>
                </a:solidFill>
              </a:rPr>
              <a:t>non-repudiation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8B36251D-F55E-66D0-9729-739414C67B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14301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Key Distribution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2FDF9028-82A4-F586-8A1F-636C90F2EF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84426" y="1165226"/>
            <a:ext cx="6359525" cy="4530725"/>
          </a:xfrm>
        </p:spPr>
        <p:txBody>
          <a:bodyPr/>
          <a:lstStyle/>
          <a:p>
            <a:r>
              <a:rPr lang="en-US" altLang="en-US"/>
              <a:t>Delivery of symmetric key is huge challenge</a:t>
            </a:r>
          </a:p>
          <a:p>
            <a:pPr lvl="1"/>
            <a:r>
              <a:rPr lang="en-US" altLang="en-US"/>
              <a:t>Sometimes done</a:t>
            </a:r>
            <a:r>
              <a:rPr lang="en-US" altLang="en-US" b="1"/>
              <a:t> </a:t>
            </a:r>
            <a:r>
              <a:rPr lang="en-US" altLang="en-US" b="1">
                <a:solidFill>
                  <a:srgbClr val="3366FF"/>
                </a:solidFill>
              </a:rPr>
              <a:t>out-of-band</a:t>
            </a:r>
          </a:p>
          <a:p>
            <a:r>
              <a:rPr lang="en-US" altLang="en-US"/>
              <a:t>Asymmetric keys can proliferate – stored on </a:t>
            </a:r>
            <a:r>
              <a:rPr lang="en-US" altLang="en-US" b="1">
                <a:solidFill>
                  <a:srgbClr val="3366FF"/>
                </a:solidFill>
              </a:rPr>
              <a:t>key ring</a:t>
            </a:r>
          </a:p>
          <a:p>
            <a:pPr lvl="1"/>
            <a:r>
              <a:rPr lang="en-US" altLang="en-US"/>
              <a:t>Even asymmetric key distribution needs care – man-in-the-middle attack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638B1F64-64ED-781A-AC1F-8DA5D61B8F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46326" y="182563"/>
            <a:ext cx="7878763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Digital Certificates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083A2E1C-DCED-3EB5-5348-AD49A4A6FA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5700" y="1111251"/>
            <a:ext cx="6700838" cy="4530725"/>
          </a:xfrm>
        </p:spPr>
        <p:txBody>
          <a:bodyPr/>
          <a:lstStyle/>
          <a:p>
            <a:r>
              <a:rPr lang="en-US" altLang="en-US"/>
              <a:t>Proof of who or what owns a public key</a:t>
            </a:r>
          </a:p>
          <a:p>
            <a:r>
              <a:rPr lang="en-US" altLang="en-US"/>
              <a:t>Public key digitally signed a trusted party</a:t>
            </a:r>
          </a:p>
          <a:p>
            <a:r>
              <a:rPr lang="en-US" altLang="en-US"/>
              <a:t>Trusted party receives proof of identification from entity and certifies that public key belongs to entity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Certificate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3366FF"/>
                </a:solidFill>
              </a:rPr>
              <a:t>authority</a:t>
            </a:r>
            <a:r>
              <a:rPr lang="en-US" altLang="en-US"/>
              <a:t> are trusted party – their public keys included with web browser distributions</a:t>
            </a:r>
          </a:p>
          <a:p>
            <a:pPr lvl="1"/>
            <a:r>
              <a:rPr lang="en-US" altLang="en-US"/>
              <a:t>They vouch for other authorities via digitally signing their keys, and so on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E1742987-8904-4E49-89B6-7FA44C9014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00350" y="150814"/>
            <a:ext cx="7869238" cy="485775"/>
          </a:xfrm>
        </p:spPr>
        <p:txBody>
          <a:bodyPr/>
          <a:lstStyle/>
          <a:p>
            <a:pPr eaLnBrk="1" hangingPunct="1"/>
            <a:r>
              <a:rPr lang="en-US" altLang="en-US" sz="2000"/>
              <a:t>Man-in-the-middle Attack on Asymmetric Cryptography</a:t>
            </a:r>
          </a:p>
        </p:txBody>
      </p:sp>
      <p:pic>
        <p:nvPicPr>
          <p:cNvPr id="84995" name="Picture 1">
            <a:extLst>
              <a:ext uri="{FF2B5EF4-FFF2-40B4-BE49-F238E27FC236}">
                <a16:creationId xmlns:a16="http://schemas.microsoft.com/office/drawing/2014/main" id="{830C6714-2B9C-F594-B24E-16920C3EA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88" y="957264"/>
            <a:ext cx="4443412" cy="539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AB4F0C3B-80E4-6464-D9E8-6047D69F62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12950" y="166688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Swapping on Mobile Systems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D2F25DDE-C116-B96C-7B46-DA6DAFE095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71739" y="1060450"/>
            <a:ext cx="7723187" cy="4935538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Not typically supported</a:t>
            </a:r>
          </a:p>
          <a:p>
            <a:pPr lvl="1"/>
            <a:r>
              <a:rPr lang="en-US" altLang="en-US"/>
              <a:t>Flash memory based</a:t>
            </a:r>
          </a:p>
          <a:p>
            <a:pPr lvl="2"/>
            <a:r>
              <a:rPr lang="en-US" altLang="en-US"/>
              <a:t>Small amount of space</a:t>
            </a:r>
          </a:p>
          <a:p>
            <a:pPr lvl="2"/>
            <a:r>
              <a:rPr lang="en-US" altLang="en-US"/>
              <a:t>Limited number of write cycles</a:t>
            </a:r>
          </a:p>
          <a:p>
            <a:pPr lvl="2"/>
            <a:r>
              <a:rPr lang="en-US" altLang="en-US"/>
              <a:t>Poor throughput between flash memory and CPU on mobile platform</a:t>
            </a:r>
          </a:p>
          <a:p>
            <a:r>
              <a:rPr lang="en-US" altLang="en-US"/>
              <a:t>Instead use other methods to free memory if low</a:t>
            </a:r>
          </a:p>
          <a:p>
            <a:pPr lvl="1"/>
            <a:r>
              <a:rPr lang="en-US" altLang="en-US"/>
              <a:t>iOS </a:t>
            </a:r>
            <a:r>
              <a:rPr lang="en-US" altLang="en-US" b="1" i="1"/>
              <a:t>asks</a:t>
            </a:r>
            <a:r>
              <a:rPr lang="en-US" altLang="en-US"/>
              <a:t> apps to voluntarily relinquish allocated memory</a:t>
            </a:r>
          </a:p>
          <a:p>
            <a:pPr lvl="2"/>
            <a:r>
              <a:rPr lang="en-US" altLang="en-US"/>
              <a:t>Read-only data thrown out and reloaded from flash if needed</a:t>
            </a:r>
          </a:p>
          <a:p>
            <a:pPr lvl="2"/>
            <a:r>
              <a:rPr lang="en-US" altLang="en-US"/>
              <a:t>Failure to free can result in termination</a:t>
            </a:r>
          </a:p>
          <a:p>
            <a:pPr lvl="1"/>
            <a:r>
              <a:rPr lang="en-US" altLang="en-US"/>
              <a:t>Android terminates apps if low free memory, but first writes </a:t>
            </a:r>
            <a:r>
              <a:rPr lang="en-US" altLang="en-US" b="1">
                <a:solidFill>
                  <a:srgbClr val="3366FF"/>
                </a:solidFill>
              </a:rPr>
              <a:t>application state</a:t>
            </a:r>
            <a:r>
              <a:rPr lang="en-US" altLang="en-US"/>
              <a:t> to flash for fast restart</a:t>
            </a:r>
          </a:p>
          <a:p>
            <a:pPr lvl="1"/>
            <a:r>
              <a:rPr lang="en-US" altLang="en-US"/>
              <a:t>Both OSes support paging as discussed below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>
            <a:extLst>
              <a:ext uri="{FF2B5EF4-FFF2-40B4-BE49-F238E27FC236}">
                <a16:creationId xmlns:a16="http://schemas.microsoft.com/office/drawing/2014/main" id="{59C03520-B935-C6A5-EF5D-00BA385D88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84426" y="155576"/>
            <a:ext cx="7826375" cy="576263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Implementation of Cryptography</a:t>
            </a:r>
          </a:p>
        </p:txBody>
      </p:sp>
      <p:sp>
        <p:nvSpPr>
          <p:cNvPr id="87043" name="Content Placeholder 2">
            <a:extLst>
              <a:ext uri="{FF2B5EF4-FFF2-40B4-BE49-F238E27FC236}">
                <a16:creationId xmlns:a16="http://schemas.microsoft.com/office/drawing/2014/main" id="{42047C05-C6E9-553C-4312-98A7AF0E5E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30451" y="1233489"/>
            <a:ext cx="3586163" cy="453072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Can be done at various </a:t>
            </a:r>
            <a:r>
              <a:rPr lang="en-US" altLang="en-US" b="1">
                <a:solidFill>
                  <a:srgbClr val="3366FF"/>
                </a:solidFill>
              </a:rPr>
              <a:t>layers</a:t>
            </a:r>
            <a:r>
              <a:rPr lang="en-US" altLang="en-US"/>
              <a:t> of ISO Reference Model</a:t>
            </a:r>
          </a:p>
          <a:p>
            <a:pPr lvl="1"/>
            <a:r>
              <a:rPr lang="en-US" altLang="en-US" sz="1600"/>
              <a:t>SSL at the Transport layer</a:t>
            </a:r>
          </a:p>
          <a:p>
            <a:pPr lvl="1"/>
            <a:r>
              <a:rPr lang="en-US" altLang="en-US" sz="1600"/>
              <a:t>Network layer is typically </a:t>
            </a:r>
            <a:r>
              <a:rPr lang="en-US" altLang="en-US" sz="1600" b="1">
                <a:solidFill>
                  <a:srgbClr val="3366FF"/>
                </a:solidFill>
              </a:rPr>
              <a:t>IPSec</a:t>
            </a:r>
          </a:p>
          <a:p>
            <a:pPr lvl="2"/>
            <a:r>
              <a:rPr lang="en-US" altLang="en-US" sz="1600" b="1">
                <a:solidFill>
                  <a:srgbClr val="3366FF"/>
                </a:solidFill>
              </a:rPr>
              <a:t>IKE</a:t>
            </a:r>
            <a:r>
              <a:rPr lang="en-US" altLang="en-US" sz="1600"/>
              <a:t> for key exchange</a:t>
            </a:r>
          </a:p>
          <a:p>
            <a:pPr lvl="2"/>
            <a:r>
              <a:rPr lang="en-US" altLang="en-US" sz="1600"/>
              <a:t>Basis of </a:t>
            </a:r>
            <a:r>
              <a:rPr lang="en-US" altLang="en-US" sz="1600" b="1">
                <a:solidFill>
                  <a:srgbClr val="3366FF"/>
                </a:solidFill>
              </a:rPr>
              <a:t>Virtual Private Networks (VPNs)</a:t>
            </a:r>
          </a:p>
          <a:p>
            <a:pPr lvl="2"/>
            <a:endParaRPr lang="en-US" altLang="en-US" sz="1600" b="1">
              <a:solidFill>
                <a:srgbClr val="3366FF"/>
              </a:solidFill>
            </a:endParaRPr>
          </a:p>
          <a:p>
            <a:r>
              <a:rPr lang="en-US" altLang="en-US"/>
              <a:t>Why not just at lowest level?</a:t>
            </a:r>
          </a:p>
          <a:p>
            <a:pPr lvl="1"/>
            <a:r>
              <a:rPr lang="en-US" altLang="en-US" sz="1600"/>
              <a:t>Sometimes need more knowledge than available at low levels</a:t>
            </a:r>
          </a:p>
          <a:p>
            <a:pPr lvl="2"/>
            <a:r>
              <a:rPr lang="en-US" altLang="en-US" sz="1600"/>
              <a:t>i.e. User authentication</a:t>
            </a:r>
          </a:p>
          <a:p>
            <a:pPr lvl="2"/>
            <a:r>
              <a:rPr lang="en-US" altLang="en-US" sz="1600"/>
              <a:t>i.e. e-mail delivery</a:t>
            </a:r>
          </a:p>
          <a:p>
            <a:pPr lvl="1"/>
            <a:endParaRPr lang="en-US" altLang="en-US"/>
          </a:p>
        </p:txBody>
      </p:sp>
      <p:pic>
        <p:nvPicPr>
          <p:cNvPr id="87044" name="Picture 3" descr="Screen shot 2011-04-30 at 8.45.55 PM.png">
            <a:extLst>
              <a:ext uri="{FF2B5EF4-FFF2-40B4-BE49-F238E27FC236}">
                <a16:creationId xmlns:a16="http://schemas.microsoft.com/office/drawing/2014/main" id="{AE34C163-B810-9873-4750-F1C74B62E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14" y="906464"/>
            <a:ext cx="1978025" cy="587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5" name="TextBox 4">
            <a:extLst>
              <a:ext uri="{FF2B5EF4-FFF2-40B4-BE49-F238E27FC236}">
                <a16:creationId xmlns:a16="http://schemas.microsoft.com/office/drawing/2014/main" id="{92BAF08D-44E5-4CD1-212D-D54675497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2888" y="4497389"/>
            <a:ext cx="205105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800">
                <a:latin typeface="Verdana" panose="020B0604030504040204" pitchFamily="34" charset="0"/>
              </a:rPr>
              <a:t>Source: http://en.wikipedia.org/wiki/OSI_model</a:t>
            </a:r>
          </a:p>
        </p:txBody>
      </p:sp>
      <p:pic>
        <p:nvPicPr>
          <p:cNvPr id="87046" name="Picture 5" descr="Screen shot 2011-04-30 at 8.46.34 PM.png">
            <a:extLst>
              <a:ext uri="{FF2B5EF4-FFF2-40B4-BE49-F238E27FC236}">
                <a16:creationId xmlns:a16="http://schemas.microsoft.com/office/drawing/2014/main" id="{79A1BE58-3400-1618-599C-4FE15CA1B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601" y="979489"/>
            <a:ext cx="2613025" cy="341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FC3790AB-2D19-7D3A-F7F4-7E2F92796D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27001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Encryption Example - SSL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4178961B-CE3F-CB24-C38E-683F917B7B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9988" y="1098550"/>
            <a:ext cx="7313612" cy="522128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Insertion of cryptography at one layer of the ISO network model (the transport layer)</a:t>
            </a:r>
            <a:endParaRPr lang="en-US" altLang="en-US" sz="900"/>
          </a:p>
          <a:p>
            <a:pPr>
              <a:lnSpc>
                <a:spcPct val="90000"/>
              </a:lnSpc>
            </a:pPr>
            <a:r>
              <a:rPr lang="en-US" altLang="en-US"/>
              <a:t>SSL – Secure Socket Layer (also called TLS)</a:t>
            </a: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/>
              <a:t>Cryptographic protocol that limits two computers to only exchange messages with each other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Very complicated, with many variations</a:t>
            </a: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/>
              <a:t>Used between web servers and browsers for secure communication (credit card numbers)</a:t>
            </a: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/>
              <a:t>The server is verified with a </a:t>
            </a:r>
            <a:r>
              <a:rPr lang="en-US" altLang="en-US" b="1">
                <a:solidFill>
                  <a:srgbClr val="3366FF"/>
                </a:solidFill>
              </a:rPr>
              <a:t>certificate</a:t>
            </a:r>
            <a:r>
              <a:rPr lang="en-US" altLang="en-US" b="1"/>
              <a:t> </a:t>
            </a:r>
            <a:r>
              <a:rPr lang="en-US" altLang="en-US"/>
              <a:t>assuring client is talking to correct server</a:t>
            </a:r>
            <a:endParaRPr lang="en-US" altLang="en-US" sz="900"/>
          </a:p>
          <a:p>
            <a:pPr>
              <a:lnSpc>
                <a:spcPct val="90000"/>
              </a:lnSpc>
            </a:pPr>
            <a:r>
              <a:rPr lang="en-US" altLang="en-US"/>
              <a:t>Asymmetric cryptography used to establish a secure </a:t>
            </a:r>
            <a:r>
              <a:rPr lang="en-US" altLang="en-US" b="1">
                <a:solidFill>
                  <a:srgbClr val="3366FF"/>
                </a:solidFill>
              </a:rPr>
              <a:t>session key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(symmetric encryption) for bulk of communication during session</a:t>
            </a: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/>
              <a:t>Communication between each computer then uses symmetric key cryptography</a:t>
            </a: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/>
              <a:t>More details in textbook</a:t>
            </a:r>
          </a:p>
          <a:p>
            <a:pPr>
              <a:lnSpc>
                <a:spcPct val="90000"/>
              </a:lnSpc>
            </a:pPr>
            <a:endParaRPr lang="en-US" alt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4E64E42D-E10E-6BFD-EBD8-AE9719EF53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68276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z="2800"/>
              <a:t>User Authentication</a:t>
            </a: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A228E98F-D29F-31CD-E8F4-276E99F7B2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71726" y="1096964"/>
            <a:ext cx="7408863" cy="453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600"/>
              <a:t>Crucial to identify user correctly, as protection systems depend on user ID</a:t>
            </a:r>
          </a:p>
          <a:p>
            <a:pPr>
              <a:lnSpc>
                <a:spcPct val="90000"/>
              </a:lnSpc>
            </a:pPr>
            <a:r>
              <a:rPr lang="en-US" altLang="en-US" sz="1600"/>
              <a:t>User identity most often established through </a:t>
            </a:r>
            <a:r>
              <a:rPr lang="en-US" altLang="en-US" sz="1600" b="1">
                <a:solidFill>
                  <a:srgbClr val="3366FF"/>
                </a:solidFill>
              </a:rPr>
              <a:t>passwords</a:t>
            </a:r>
            <a:r>
              <a:rPr lang="en-US" altLang="en-US" sz="1600"/>
              <a:t>, can be considered a special case of either keys or capabilities</a:t>
            </a:r>
          </a:p>
          <a:p>
            <a:pPr>
              <a:lnSpc>
                <a:spcPct val="90000"/>
              </a:lnSpc>
            </a:pPr>
            <a:r>
              <a:rPr lang="en-US" altLang="en-US" sz="1600"/>
              <a:t>Passwords must be kept secret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Frequent change of passwords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History to avoid repeats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Use of </a:t>
            </a:r>
            <a:r>
              <a:rPr lang="ja-JP" altLang="en-US" sz="1600"/>
              <a:t>“</a:t>
            </a:r>
            <a:r>
              <a:rPr lang="en-US" altLang="ja-JP" sz="1600"/>
              <a:t>non-guessable</a:t>
            </a:r>
            <a:r>
              <a:rPr lang="ja-JP" altLang="en-US" sz="1600"/>
              <a:t>”</a:t>
            </a:r>
            <a:r>
              <a:rPr lang="en-US" altLang="ja-JP" sz="1600"/>
              <a:t> passwords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Log all invalid access attempts (but not the passwords themselves)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Unauthorized transfer</a:t>
            </a:r>
          </a:p>
          <a:p>
            <a:pPr>
              <a:lnSpc>
                <a:spcPct val="90000"/>
              </a:lnSpc>
            </a:pPr>
            <a:r>
              <a:rPr lang="en-US" altLang="en-US" sz="1600"/>
              <a:t>Passwords may also either be encrypted or allowed to be used only once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Does encrypting passwords solve the exposure problem?</a:t>
            </a:r>
          </a:p>
          <a:p>
            <a:pPr lvl="2">
              <a:lnSpc>
                <a:spcPct val="90000"/>
              </a:lnSpc>
            </a:pPr>
            <a:r>
              <a:rPr lang="en-US" altLang="en-US" sz="1600"/>
              <a:t>Might solve </a:t>
            </a:r>
            <a:r>
              <a:rPr lang="en-US" altLang="en-US" sz="1600" b="1">
                <a:solidFill>
                  <a:srgbClr val="3366FF"/>
                </a:solidFill>
              </a:rPr>
              <a:t>sniffing</a:t>
            </a:r>
          </a:p>
          <a:p>
            <a:pPr lvl="2">
              <a:lnSpc>
                <a:spcPct val="90000"/>
              </a:lnSpc>
            </a:pPr>
            <a:r>
              <a:rPr lang="en-US" altLang="en-US" sz="1600"/>
              <a:t>Consider </a:t>
            </a:r>
            <a:r>
              <a:rPr lang="en-US" altLang="en-US" sz="1600" b="1">
                <a:solidFill>
                  <a:srgbClr val="3366FF"/>
                </a:solidFill>
              </a:rPr>
              <a:t>shoulder surfing</a:t>
            </a:r>
          </a:p>
          <a:p>
            <a:pPr lvl="2">
              <a:lnSpc>
                <a:spcPct val="90000"/>
              </a:lnSpc>
            </a:pPr>
            <a:r>
              <a:rPr lang="en-US" altLang="en-US" sz="1600"/>
              <a:t>Consider Trojan horse keystroke logger</a:t>
            </a:r>
          </a:p>
          <a:p>
            <a:pPr lvl="2">
              <a:lnSpc>
                <a:spcPct val="90000"/>
              </a:lnSpc>
            </a:pPr>
            <a:r>
              <a:rPr lang="en-US" altLang="en-US" sz="1600"/>
              <a:t>How are passwords stored at authenticating site?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>
            <a:extLst>
              <a:ext uri="{FF2B5EF4-FFF2-40B4-BE49-F238E27FC236}">
                <a16:creationId xmlns:a16="http://schemas.microsoft.com/office/drawing/2014/main" id="{A83E245E-0F3E-7265-F79F-655C63B6E2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27001"/>
            <a:ext cx="8229600" cy="576263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Passwords </a:t>
            </a:r>
          </a:p>
        </p:txBody>
      </p:sp>
      <p:sp>
        <p:nvSpPr>
          <p:cNvPr id="93187" name="Content Placeholder 2">
            <a:extLst>
              <a:ext uri="{FF2B5EF4-FFF2-40B4-BE49-F238E27FC236}">
                <a16:creationId xmlns:a16="http://schemas.microsoft.com/office/drawing/2014/main" id="{07042515-F6F4-444F-3B0A-6DD78E32DD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30451" y="1077914"/>
            <a:ext cx="7859713" cy="5076825"/>
          </a:xfrm>
        </p:spPr>
        <p:txBody>
          <a:bodyPr/>
          <a:lstStyle/>
          <a:p>
            <a:r>
              <a:rPr lang="en-US" altLang="en-US" sz="1600"/>
              <a:t>Encrypt to avoid having to keep secret</a:t>
            </a:r>
          </a:p>
          <a:p>
            <a:pPr lvl="1"/>
            <a:r>
              <a:rPr lang="en-US" altLang="en-US" sz="1600"/>
              <a:t>But keep secret anyway (i.e. Unix uses superuser-only readably file </a:t>
            </a: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/etc/shadow</a:t>
            </a:r>
            <a:r>
              <a:rPr lang="en-US" altLang="en-US" sz="1600"/>
              <a:t>)</a:t>
            </a:r>
          </a:p>
          <a:p>
            <a:pPr lvl="1"/>
            <a:r>
              <a:rPr lang="en-US" altLang="en-US" sz="1600"/>
              <a:t>Use algorithm easy to compute but difficult to invert</a:t>
            </a:r>
          </a:p>
          <a:p>
            <a:pPr lvl="1"/>
            <a:r>
              <a:rPr lang="en-US" altLang="en-US" sz="1600"/>
              <a:t>Only encrypted password stored, never decrypted</a:t>
            </a:r>
          </a:p>
          <a:p>
            <a:pPr lvl="1"/>
            <a:r>
              <a:rPr lang="en-US" altLang="en-US" sz="1600"/>
              <a:t>Add </a:t>
            </a:r>
            <a:r>
              <a:rPr lang="ja-JP" altLang="en-US" sz="1600"/>
              <a:t>“</a:t>
            </a:r>
            <a:r>
              <a:rPr lang="en-US" altLang="ja-JP" sz="1600"/>
              <a:t>salt</a:t>
            </a:r>
            <a:r>
              <a:rPr lang="ja-JP" altLang="en-US" sz="1600"/>
              <a:t>”</a:t>
            </a:r>
            <a:r>
              <a:rPr lang="en-US" altLang="ja-JP" sz="1600"/>
              <a:t> to avoid the same password being encrypted to the same value</a:t>
            </a:r>
            <a:endParaRPr lang="en-US" altLang="en-US" sz="1600"/>
          </a:p>
          <a:p>
            <a:r>
              <a:rPr lang="en-US" altLang="en-US" sz="1600"/>
              <a:t>One-time passwords</a:t>
            </a:r>
          </a:p>
          <a:p>
            <a:pPr lvl="1"/>
            <a:r>
              <a:rPr lang="en-US" altLang="en-US" sz="1600"/>
              <a:t>Use a function based on a seed to compute a password, both user and computer</a:t>
            </a:r>
          </a:p>
          <a:p>
            <a:pPr lvl="1"/>
            <a:r>
              <a:rPr lang="en-US" altLang="en-US" sz="1600"/>
              <a:t>Hardware device / calculator / key fob to generate the password</a:t>
            </a:r>
          </a:p>
          <a:p>
            <a:pPr lvl="2"/>
            <a:r>
              <a:rPr lang="en-US" altLang="en-US" sz="1600"/>
              <a:t>Changes very frequently</a:t>
            </a:r>
          </a:p>
          <a:p>
            <a:r>
              <a:rPr lang="en-US" altLang="en-US" sz="1600"/>
              <a:t>Biometrics</a:t>
            </a:r>
          </a:p>
          <a:p>
            <a:pPr lvl="1"/>
            <a:r>
              <a:rPr lang="en-US" altLang="en-US" sz="1600"/>
              <a:t>Some physical attribute (fingerprint, hand scan)</a:t>
            </a:r>
          </a:p>
          <a:p>
            <a:r>
              <a:rPr lang="en-US" altLang="en-US" sz="1600"/>
              <a:t>Multi-factor authentication</a:t>
            </a:r>
          </a:p>
          <a:p>
            <a:pPr lvl="1"/>
            <a:r>
              <a:rPr lang="en-US" altLang="en-US" sz="1600"/>
              <a:t>Need two or more factors for authentication</a:t>
            </a:r>
          </a:p>
          <a:p>
            <a:pPr lvl="2"/>
            <a:r>
              <a:rPr lang="en-US" altLang="en-US" sz="1600"/>
              <a:t>i.e. USB </a:t>
            </a:r>
            <a:r>
              <a:rPr lang="ja-JP" altLang="en-US" sz="1600"/>
              <a:t>“</a:t>
            </a:r>
            <a:r>
              <a:rPr lang="en-US" altLang="ja-JP" sz="1600"/>
              <a:t>dongle</a:t>
            </a:r>
            <a:r>
              <a:rPr lang="ja-JP" altLang="en-US" sz="1600"/>
              <a:t>”</a:t>
            </a:r>
            <a:r>
              <a:rPr lang="en-US" altLang="ja-JP" sz="1600"/>
              <a:t>, biometric measure, and password</a:t>
            </a:r>
            <a:endParaRPr lang="en-US" altLang="en-US" sz="1600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401A2156-240A-042F-E2E2-D5B43EAEF2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59038" y="182563"/>
            <a:ext cx="795655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Implementing Security Defenses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D50B884A-6746-1B49-0DF3-237B675241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71726" y="1055688"/>
            <a:ext cx="7750175" cy="4826000"/>
          </a:xfrm>
        </p:spPr>
        <p:txBody>
          <a:bodyPr/>
          <a:lstStyle/>
          <a:p>
            <a:r>
              <a:rPr lang="en-US" altLang="en-US" sz="1600" b="1">
                <a:solidFill>
                  <a:srgbClr val="3366FF"/>
                </a:solidFill>
              </a:rPr>
              <a:t>Defense in depth</a:t>
            </a:r>
            <a:r>
              <a:rPr lang="en-US" altLang="en-US" sz="1600">
                <a:solidFill>
                  <a:srgbClr val="3366FF"/>
                </a:solidFill>
              </a:rPr>
              <a:t> </a:t>
            </a:r>
            <a:r>
              <a:rPr lang="en-US" altLang="en-US" sz="1600"/>
              <a:t>is most common security theory – multiple layers of security</a:t>
            </a:r>
          </a:p>
          <a:p>
            <a:r>
              <a:rPr lang="en-US" altLang="en-US" sz="1600" b="1">
                <a:solidFill>
                  <a:srgbClr val="3366FF"/>
                </a:solidFill>
              </a:rPr>
              <a:t>Security policy </a:t>
            </a:r>
            <a:r>
              <a:rPr lang="en-US" altLang="en-US" sz="1600"/>
              <a:t>describes what is being secured</a:t>
            </a:r>
          </a:p>
          <a:p>
            <a:r>
              <a:rPr lang="en-US" altLang="en-US" sz="1600"/>
              <a:t>Vulnerability assessment compares real state of system / network compared to security policy</a:t>
            </a:r>
          </a:p>
          <a:p>
            <a:r>
              <a:rPr lang="en-US" altLang="en-US" sz="1600"/>
              <a:t>Intrusion detection endeavors to detect attempted or successful intrusions</a:t>
            </a:r>
          </a:p>
          <a:p>
            <a:pPr lvl="1"/>
            <a:r>
              <a:rPr lang="en-US" altLang="en-US" sz="1600" b="1">
                <a:solidFill>
                  <a:srgbClr val="3366FF"/>
                </a:solidFill>
              </a:rPr>
              <a:t>Signature-based</a:t>
            </a:r>
            <a:r>
              <a:rPr lang="en-US" altLang="en-US" sz="1600">
                <a:solidFill>
                  <a:srgbClr val="3366FF"/>
                </a:solidFill>
              </a:rPr>
              <a:t> </a:t>
            </a:r>
            <a:r>
              <a:rPr lang="en-US" altLang="en-US" sz="1600"/>
              <a:t>detection spots known bad patterns</a:t>
            </a:r>
          </a:p>
          <a:p>
            <a:pPr lvl="1"/>
            <a:r>
              <a:rPr lang="en-US" altLang="en-US" sz="1600" b="1">
                <a:solidFill>
                  <a:srgbClr val="3366FF"/>
                </a:solidFill>
              </a:rPr>
              <a:t>Anomaly detection</a:t>
            </a:r>
            <a:r>
              <a:rPr lang="en-US" altLang="en-US" sz="1600">
                <a:solidFill>
                  <a:srgbClr val="3366FF"/>
                </a:solidFill>
              </a:rPr>
              <a:t> </a:t>
            </a:r>
            <a:r>
              <a:rPr lang="en-US" altLang="en-US" sz="1600"/>
              <a:t>spots differences from normal behavior</a:t>
            </a:r>
          </a:p>
          <a:p>
            <a:pPr lvl="2"/>
            <a:r>
              <a:rPr lang="en-US" altLang="en-US" sz="1600"/>
              <a:t>Can detect </a:t>
            </a:r>
            <a:r>
              <a:rPr lang="en-US" altLang="en-US" sz="1600" b="1">
                <a:solidFill>
                  <a:srgbClr val="3366FF"/>
                </a:solidFill>
              </a:rPr>
              <a:t>zero-day</a:t>
            </a:r>
            <a:r>
              <a:rPr lang="en-US" altLang="en-US" sz="1600">
                <a:solidFill>
                  <a:srgbClr val="3366FF"/>
                </a:solidFill>
              </a:rPr>
              <a:t> </a:t>
            </a:r>
            <a:r>
              <a:rPr lang="en-US" altLang="en-US" sz="1600"/>
              <a:t>attacks</a:t>
            </a:r>
          </a:p>
          <a:p>
            <a:pPr lvl="1"/>
            <a:r>
              <a:rPr lang="en-US" altLang="en-US" sz="1600" b="1">
                <a:solidFill>
                  <a:srgbClr val="3366FF"/>
                </a:solidFill>
              </a:rPr>
              <a:t>False-positives</a:t>
            </a:r>
            <a:r>
              <a:rPr lang="en-US" altLang="en-US" sz="1600">
                <a:solidFill>
                  <a:srgbClr val="3366FF"/>
                </a:solidFill>
              </a:rPr>
              <a:t> </a:t>
            </a:r>
            <a:r>
              <a:rPr lang="en-US" altLang="en-US" sz="1600"/>
              <a:t>and </a:t>
            </a:r>
            <a:r>
              <a:rPr lang="en-US" altLang="en-US" sz="1600" b="1">
                <a:solidFill>
                  <a:srgbClr val="3366FF"/>
                </a:solidFill>
              </a:rPr>
              <a:t>false-negatives</a:t>
            </a:r>
            <a:r>
              <a:rPr lang="en-US" altLang="en-US" sz="1600">
                <a:solidFill>
                  <a:srgbClr val="3366FF"/>
                </a:solidFill>
              </a:rPr>
              <a:t> </a:t>
            </a:r>
            <a:r>
              <a:rPr lang="en-US" altLang="en-US" sz="1600"/>
              <a:t>a problem</a:t>
            </a:r>
          </a:p>
          <a:p>
            <a:r>
              <a:rPr lang="en-US" altLang="en-US" sz="1600"/>
              <a:t>Virus protection</a:t>
            </a:r>
          </a:p>
          <a:p>
            <a:pPr lvl="1"/>
            <a:r>
              <a:rPr lang="en-US" altLang="en-US" sz="1600"/>
              <a:t>Searching all programs or programs at execution for known virus patterns</a:t>
            </a:r>
          </a:p>
          <a:p>
            <a:pPr lvl="1"/>
            <a:r>
              <a:rPr lang="en-US" altLang="en-US" sz="1600"/>
              <a:t>Or run in </a:t>
            </a:r>
            <a:r>
              <a:rPr lang="en-US" altLang="en-US" sz="1600" b="1">
                <a:solidFill>
                  <a:srgbClr val="3366FF"/>
                </a:solidFill>
              </a:rPr>
              <a:t>sandbox</a:t>
            </a:r>
            <a:r>
              <a:rPr lang="en-US" altLang="en-US" sz="1600"/>
              <a:t> so can’t damage system</a:t>
            </a:r>
          </a:p>
          <a:p>
            <a:r>
              <a:rPr lang="en-US" altLang="en-US" sz="1600"/>
              <a:t>Auditing, accounting, and logging of all or specific system or network activities</a:t>
            </a:r>
          </a:p>
          <a:p>
            <a:r>
              <a:rPr lang="en-US" altLang="en-US" sz="1600"/>
              <a:t>Practice </a:t>
            </a:r>
            <a:r>
              <a:rPr lang="en-US" altLang="en-US" sz="1600" b="1">
                <a:solidFill>
                  <a:srgbClr val="3366FF"/>
                </a:solidFill>
              </a:rPr>
              <a:t>safe computing </a:t>
            </a:r>
            <a:r>
              <a:rPr lang="en-US" altLang="en-US" sz="1600"/>
              <a:t>– avoid sources of infection, download from only “good” sites, etc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DD316066-263B-95AA-43C2-04F003A96C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41575" y="190500"/>
            <a:ext cx="8229600" cy="477838"/>
          </a:xfrm>
        </p:spPr>
        <p:txBody>
          <a:bodyPr/>
          <a:lstStyle/>
          <a:p>
            <a:pPr eaLnBrk="1" hangingPunct="1"/>
            <a:r>
              <a:rPr lang="en-US" altLang="en-US" sz="2400"/>
              <a:t>Firewalling to Protect Systems and Networks</a:t>
            </a: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250FF89D-F3A8-4057-E878-379373016F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84425" y="1069975"/>
            <a:ext cx="7327900" cy="49101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A network </a:t>
            </a:r>
            <a:r>
              <a:rPr lang="en-US" altLang="en-US" b="1">
                <a:solidFill>
                  <a:srgbClr val="3366FF"/>
                </a:solidFill>
              </a:rPr>
              <a:t>firewall</a:t>
            </a:r>
            <a:r>
              <a:rPr lang="en-US" altLang="en-US"/>
              <a:t> is placed between trusted and untrusted hosts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The firewall limits network access between these two </a:t>
            </a:r>
            <a:r>
              <a:rPr lang="en-US" altLang="en-US" b="1">
                <a:solidFill>
                  <a:srgbClr val="3366FF"/>
                </a:solidFill>
              </a:rPr>
              <a:t>security domains</a:t>
            </a: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/>
              <a:t>Can be tunneled or spoofed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Tunneling allows disallowed protocol to travel within allowed protocol (i.e., telnet inside of HTTP)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Firewall rules typically based on host name or IP address which can be spoofed</a:t>
            </a: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3366FF"/>
                </a:solidFill>
              </a:rPr>
              <a:t>Personal firewall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is software layer on given host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Can monitor / limit traffic to and from the host</a:t>
            </a: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3366FF"/>
                </a:solidFill>
              </a:rPr>
              <a:t>Application proxy firewall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understands application protocol and can control them (i.e., SMTP)</a:t>
            </a: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3366FF"/>
                </a:solidFill>
              </a:rPr>
              <a:t>System-call firewall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monitors all important system calls and apply rules to them (i.e., this program can execute that system call)</a:t>
            </a:r>
          </a:p>
          <a:p>
            <a:pPr>
              <a:lnSpc>
                <a:spcPct val="90000"/>
              </a:lnSpc>
            </a:pPr>
            <a:endParaRPr lang="en-US" altLang="en-US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CB10F845-6E12-1765-3D91-CD17E17E6C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87639" y="179388"/>
            <a:ext cx="8034337" cy="457200"/>
          </a:xfrm>
        </p:spPr>
        <p:txBody>
          <a:bodyPr/>
          <a:lstStyle/>
          <a:p>
            <a:pPr eaLnBrk="1" hangingPunct="1"/>
            <a:r>
              <a:rPr lang="en-US" altLang="en-US" sz="2000"/>
              <a:t>Network Security Through  Domain Separation Via Firewall</a:t>
            </a:r>
          </a:p>
        </p:txBody>
      </p:sp>
      <p:pic>
        <p:nvPicPr>
          <p:cNvPr id="98307" name="Picture 4" descr="15">
            <a:extLst>
              <a:ext uri="{FF2B5EF4-FFF2-40B4-BE49-F238E27FC236}">
                <a16:creationId xmlns:a16="http://schemas.microsoft.com/office/drawing/2014/main" id="{1F899832-C772-8A53-B962-0EB89A393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489" y="1228725"/>
            <a:ext cx="6835775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F824525A-A262-0410-7EA5-9E99C06630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79675" y="114301"/>
            <a:ext cx="7772400" cy="576263"/>
          </a:xfrm>
        </p:spPr>
        <p:txBody>
          <a:bodyPr/>
          <a:lstStyle/>
          <a:p>
            <a:pPr eaLnBrk="1" hangingPunct="1"/>
            <a:r>
              <a:rPr lang="en-US" altLang="en-US" sz="2800"/>
              <a:t>Computer Security Classifications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3A347A52-D10F-C697-514A-269D27DC94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3000" y="1055688"/>
            <a:ext cx="6999288" cy="513715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U.S. Department of Defense outlines four divisions of computer security: </a:t>
            </a:r>
            <a:r>
              <a:rPr lang="en-US" altLang="en-US" b="1"/>
              <a:t>A</a:t>
            </a:r>
            <a:r>
              <a:rPr lang="en-US" altLang="en-US"/>
              <a:t>, </a:t>
            </a:r>
            <a:r>
              <a:rPr lang="en-US" altLang="en-US" b="1"/>
              <a:t>B</a:t>
            </a:r>
            <a:r>
              <a:rPr lang="en-US" altLang="en-US"/>
              <a:t>, </a:t>
            </a:r>
            <a:r>
              <a:rPr lang="en-US" altLang="en-US" b="1"/>
              <a:t>C</a:t>
            </a:r>
            <a:r>
              <a:rPr lang="en-US" altLang="en-US"/>
              <a:t>, and </a:t>
            </a:r>
            <a:r>
              <a:rPr lang="en-US" altLang="en-US" b="1"/>
              <a:t>D</a:t>
            </a:r>
            <a:endParaRPr lang="en-US" altLang="en-US" sz="800">
              <a:solidFill>
                <a:srgbClr val="3366FF"/>
              </a:solidFill>
            </a:endParaRPr>
          </a:p>
          <a:p>
            <a:r>
              <a:rPr lang="en-US" altLang="en-US" b="1"/>
              <a:t>D</a:t>
            </a:r>
            <a:r>
              <a:rPr lang="en-US" altLang="en-US"/>
              <a:t> – Minimal security</a:t>
            </a:r>
            <a:endParaRPr lang="en-US" altLang="en-US" sz="800"/>
          </a:p>
          <a:p>
            <a:r>
              <a:rPr lang="en-US" altLang="en-US" b="1"/>
              <a:t>C</a:t>
            </a:r>
            <a:r>
              <a:rPr lang="en-US" altLang="en-US"/>
              <a:t> – Provides discretionary protection through auditing</a:t>
            </a:r>
          </a:p>
          <a:p>
            <a:pPr lvl="1"/>
            <a:r>
              <a:rPr lang="en-US" altLang="en-US"/>
              <a:t>Divided into </a:t>
            </a:r>
            <a:r>
              <a:rPr lang="en-US" altLang="en-US" b="1"/>
              <a:t>C1</a:t>
            </a:r>
            <a:r>
              <a:rPr lang="en-US" altLang="en-US"/>
              <a:t> and </a:t>
            </a:r>
            <a:r>
              <a:rPr lang="en-US" altLang="en-US" b="1"/>
              <a:t>C2</a:t>
            </a:r>
            <a:endParaRPr lang="en-US" altLang="en-US"/>
          </a:p>
          <a:p>
            <a:pPr lvl="2"/>
            <a:r>
              <a:rPr lang="en-US" altLang="en-US" b="1"/>
              <a:t>C1</a:t>
            </a:r>
            <a:r>
              <a:rPr lang="en-US" altLang="en-US"/>
              <a:t> identifies cooperating users with the same level of protection</a:t>
            </a:r>
          </a:p>
          <a:p>
            <a:pPr lvl="2"/>
            <a:r>
              <a:rPr lang="en-US" altLang="en-US" b="1"/>
              <a:t>C2</a:t>
            </a:r>
            <a:r>
              <a:rPr lang="en-US" altLang="en-US"/>
              <a:t> allows user-level access control</a:t>
            </a:r>
            <a:endParaRPr lang="en-US" altLang="en-US" sz="800"/>
          </a:p>
          <a:p>
            <a:r>
              <a:rPr lang="en-US" altLang="en-US" b="1"/>
              <a:t>B</a:t>
            </a:r>
            <a:r>
              <a:rPr lang="en-US" altLang="en-US"/>
              <a:t> – All the properties of </a:t>
            </a:r>
            <a:r>
              <a:rPr lang="en-US" altLang="en-US" b="1"/>
              <a:t>C</a:t>
            </a:r>
            <a:r>
              <a:rPr lang="en-US" altLang="en-US"/>
              <a:t>, however each object may have unique sensitivity labels</a:t>
            </a:r>
          </a:p>
          <a:p>
            <a:pPr lvl="1"/>
            <a:r>
              <a:rPr lang="en-US" altLang="en-US"/>
              <a:t>Divided into </a:t>
            </a:r>
            <a:r>
              <a:rPr lang="en-US" altLang="en-US" b="1"/>
              <a:t>B1</a:t>
            </a:r>
            <a:r>
              <a:rPr lang="en-US" altLang="en-US"/>
              <a:t>, </a:t>
            </a:r>
            <a:r>
              <a:rPr lang="en-US" altLang="en-US" b="1"/>
              <a:t>B2</a:t>
            </a:r>
            <a:r>
              <a:rPr lang="en-US" altLang="en-US"/>
              <a:t>, and </a:t>
            </a:r>
            <a:r>
              <a:rPr lang="en-US" altLang="en-US" b="1"/>
              <a:t>B3</a:t>
            </a:r>
            <a:endParaRPr lang="en-US" altLang="en-US" sz="800" b="1"/>
          </a:p>
          <a:p>
            <a:r>
              <a:rPr lang="en-US" altLang="en-US" b="1"/>
              <a:t>A</a:t>
            </a:r>
            <a:r>
              <a:rPr lang="en-US" altLang="en-US"/>
              <a:t> – Uses formal design and verification techniques to ensure security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E9AFB453-4AD0-D349-A603-A81467BC3F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08188" y="168276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z="2800"/>
              <a:t>Example: Windows 7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0367CD88-72D1-8784-1EE1-681160D14D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51089" y="1065214"/>
            <a:ext cx="7007225" cy="5343525"/>
          </a:xfrm>
        </p:spPr>
        <p:txBody>
          <a:bodyPr/>
          <a:lstStyle/>
          <a:p>
            <a:r>
              <a:rPr lang="en-US" altLang="en-US" sz="1600"/>
              <a:t>Security is based on </a:t>
            </a:r>
            <a:r>
              <a:rPr lang="en-US" altLang="en-US" sz="1600" b="1">
                <a:solidFill>
                  <a:srgbClr val="3366FF"/>
                </a:solidFill>
              </a:rPr>
              <a:t>user accounts</a:t>
            </a:r>
          </a:p>
          <a:p>
            <a:pPr lvl="1"/>
            <a:r>
              <a:rPr lang="en-US" altLang="en-US" sz="1600"/>
              <a:t>Each user has unique security ID</a:t>
            </a:r>
          </a:p>
          <a:p>
            <a:pPr lvl="1"/>
            <a:r>
              <a:rPr lang="en-US" altLang="en-US" sz="1600"/>
              <a:t>Login to ID creates </a:t>
            </a:r>
            <a:r>
              <a:rPr lang="en-US" altLang="en-US" sz="1600" b="1">
                <a:solidFill>
                  <a:srgbClr val="3366FF"/>
                </a:solidFill>
              </a:rPr>
              <a:t>security access token</a:t>
            </a:r>
          </a:p>
          <a:p>
            <a:pPr lvl="2"/>
            <a:r>
              <a:rPr lang="en-US" altLang="en-US" sz="1600"/>
              <a:t>Includes security ID for user, for user</a:t>
            </a:r>
            <a:r>
              <a:rPr lang="ja-JP" altLang="en-US" sz="1600"/>
              <a:t>’</a:t>
            </a:r>
            <a:r>
              <a:rPr lang="en-US" altLang="ja-JP" sz="1600"/>
              <a:t>s groups, and special privileges</a:t>
            </a:r>
          </a:p>
          <a:p>
            <a:pPr lvl="2"/>
            <a:r>
              <a:rPr lang="en-US" altLang="en-US" sz="1600"/>
              <a:t>Every process gets copy of token</a:t>
            </a:r>
          </a:p>
          <a:p>
            <a:pPr lvl="2"/>
            <a:r>
              <a:rPr lang="en-US" altLang="en-US" sz="1600"/>
              <a:t>System checks token to determine if access allowed or denied</a:t>
            </a:r>
          </a:p>
          <a:p>
            <a:r>
              <a:rPr lang="en-US" altLang="en-US" sz="1600"/>
              <a:t>Uses a </a:t>
            </a:r>
            <a:r>
              <a:rPr lang="en-US" altLang="en-US" sz="1600" b="1">
                <a:solidFill>
                  <a:srgbClr val="3366FF"/>
                </a:solidFill>
              </a:rPr>
              <a:t>subject</a:t>
            </a:r>
            <a:r>
              <a:rPr lang="en-US" altLang="en-US" sz="1600"/>
              <a:t> model to ensure access security</a:t>
            </a:r>
          </a:p>
          <a:p>
            <a:pPr lvl="1"/>
            <a:r>
              <a:rPr lang="en-US" altLang="en-US" sz="1600"/>
              <a:t>A subject tracks and manages permissions for each program that a user runs</a:t>
            </a:r>
          </a:p>
          <a:p>
            <a:r>
              <a:rPr lang="en-US" altLang="en-US" sz="1600"/>
              <a:t>Each object in Windows has a security attribute defined by a security descriptor</a:t>
            </a:r>
          </a:p>
          <a:p>
            <a:pPr lvl="1"/>
            <a:r>
              <a:rPr lang="en-US" altLang="en-US" sz="1600"/>
              <a:t>For example, a file has a security descriptor that indicates the access permissions for all users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8F5C0A1D-7BDF-ECA2-4C48-997E7DB690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08188" y="168276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z="2800"/>
              <a:t>Example: Windows 7 (Cont.)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CDC2B1E1-9BA3-8E99-0D28-D078534172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9351" y="1065214"/>
            <a:ext cx="6856413" cy="5343525"/>
          </a:xfrm>
        </p:spPr>
        <p:txBody>
          <a:bodyPr/>
          <a:lstStyle/>
          <a:p>
            <a:r>
              <a:rPr lang="en-US" altLang="en-US"/>
              <a:t>Win added mandatory integrity controls – assigns </a:t>
            </a:r>
            <a:r>
              <a:rPr lang="en-US" altLang="en-US" b="1">
                <a:solidFill>
                  <a:srgbClr val="3366FF"/>
                </a:solidFill>
              </a:rPr>
              <a:t>integrity label </a:t>
            </a:r>
            <a:r>
              <a:rPr lang="en-US" altLang="en-US"/>
              <a:t>to each securable object and subject</a:t>
            </a:r>
          </a:p>
          <a:p>
            <a:pPr lvl="1"/>
            <a:r>
              <a:rPr lang="en-US" altLang="en-US"/>
              <a:t>Subject must have access requested in discretionary access-control list to gain access to object</a:t>
            </a:r>
          </a:p>
          <a:p>
            <a:r>
              <a:rPr lang="en-US" altLang="en-US"/>
              <a:t>Security attributes described by security descriptor</a:t>
            </a:r>
          </a:p>
          <a:p>
            <a:pPr lvl="1"/>
            <a:r>
              <a:rPr lang="en-US" altLang="en-US"/>
              <a:t>Owner ID, group security ID, discretionary access-control list, system access-control list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26">
            <a:extLst>
              <a:ext uri="{FF2B5EF4-FFF2-40B4-BE49-F238E27FC236}">
                <a16:creationId xmlns:a16="http://schemas.microsoft.com/office/drawing/2014/main" id="{554E59EE-D08C-7555-9954-02DE019B48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0776" y="166688"/>
            <a:ext cx="78200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Contiguous Allocation</a:t>
            </a:r>
          </a:p>
        </p:txBody>
      </p:sp>
      <p:sp>
        <p:nvSpPr>
          <p:cNvPr id="36867" name="Rectangle 1027">
            <a:extLst>
              <a:ext uri="{FF2B5EF4-FFF2-40B4-BE49-F238E27FC236}">
                <a16:creationId xmlns:a16="http://schemas.microsoft.com/office/drawing/2014/main" id="{09D7FCDC-8E46-1FAF-51E2-6FE255CE5B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49501" y="1077913"/>
            <a:ext cx="7262813" cy="4991100"/>
          </a:xfrm>
        </p:spPr>
        <p:txBody>
          <a:bodyPr/>
          <a:lstStyle/>
          <a:p>
            <a:r>
              <a:rPr lang="en-US" altLang="en-US"/>
              <a:t>Main memory must support both OS and user processes</a:t>
            </a:r>
          </a:p>
          <a:p>
            <a:r>
              <a:rPr lang="en-US" altLang="en-US"/>
              <a:t>Limited resource, must allocate efficiently</a:t>
            </a:r>
          </a:p>
          <a:p>
            <a:r>
              <a:rPr lang="en-US" altLang="en-US"/>
              <a:t>Contiguous allocation is one early method</a:t>
            </a:r>
          </a:p>
          <a:p>
            <a:r>
              <a:rPr lang="en-US" altLang="en-US"/>
              <a:t>Main memory usually into two </a:t>
            </a:r>
            <a:r>
              <a:rPr lang="en-US" altLang="en-US" b="1">
                <a:solidFill>
                  <a:srgbClr val="0000FF"/>
                </a:solidFill>
              </a:rPr>
              <a:t>partitions</a:t>
            </a:r>
            <a:r>
              <a:rPr lang="en-US" altLang="en-US"/>
              <a:t>:</a:t>
            </a:r>
          </a:p>
          <a:p>
            <a:pPr lvl="1"/>
            <a:r>
              <a:rPr lang="en-US" altLang="en-US"/>
              <a:t>Resident operating system, usually held in low memory with interrupt vector</a:t>
            </a:r>
          </a:p>
          <a:p>
            <a:pPr lvl="1"/>
            <a:r>
              <a:rPr lang="en-US" altLang="en-US"/>
              <a:t>User processes then held in high memory</a:t>
            </a:r>
          </a:p>
          <a:p>
            <a:pPr lvl="1"/>
            <a:r>
              <a:rPr lang="en-US" altLang="en-US"/>
              <a:t>Each process contained in single contiguous section of memory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625BFFAF-A7A3-3E10-1816-B97A48911E9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15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82971C1-2B41-2583-8DC5-4D27147C35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30476" y="214313"/>
            <a:ext cx="77438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Chapter 8:  Memory Management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87423DCB-EF57-CA5E-6080-6A88736AEF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00301" y="1174750"/>
            <a:ext cx="7351713" cy="4483100"/>
          </a:xfrm>
        </p:spPr>
        <p:txBody>
          <a:bodyPr/>
          <a:lstStyle/>
          <a:p>
            <a:r>
              <a:rPr lang="en-US" altLang="en-US"/>
              <a:t>Background</a:t>
            </a:r>
          </a:p>
          <a:p>
            <a:r>
              <a:rPr lang="en-US" altLang="en-US"/>
              <a:t>Swapping </a:t>
            </a:r>
          </a:p>
          <a:p>
            <a:r>
              <a:rPr lang="en-US" altLang="en-US"/>
              <a:t>Contiguous Memory Allocation</a:t>
            </a:r>
          </a:p>
          <a:p>
            <a:r>
              <a:rPr lang="en-US" altLang="en-US"/>
              <a:t>Segmentation</a:t>
            </a:r>
          </a:p>
          <a:p>
            <a:r>
              <a:rPr lang="en-US" altLang="en-US"/>
              <a:t>Paging</a:t>
            </a:r>
          </a:p>
          <a:p>
            <a:r>
              <a:rPr lang="en-US" altLang="en-US"/>
              <a:t>Structure of the Page Table</a:t>
            </a:r>
          </a:p>
          <a:p>
            <a:r>
              <a:rPr lang="en-US" altLang="en-US"/>
              <a:t>Example: The Intel 32 and 64-bit Architectures</a:t>
            </a:r>
          </a:p>
          <a:p>
            <a:r>
              <a:rPr lang="en-US" altLang="en-US"/>
              <a:t>Example: ARM Architecture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>
            <a:extLst>
              <a:ext uri="{FF2B5EF4-FFF2-40B4-BE49-F238E27FC236}">
                <a16:creationId xmlns:a16="http://schemas.microsoft.com/office/drawing/2014/main" id="{3C9CE428-3EBC-36CD-72C2-4803A7F880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0776" y="166688"/>
            <a:ext cx="78200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Contiguous Allocation (Cont.)</a:t>
            </a:r>
          </a:p>
        </p:txBody>
      </p:sp>
      <p:sp>
        <p:nvSpPr>
          <p:cNvPr id="38915" name="Rectangle 1027">
            <a:extLst>
              <a:ext uri="{FF2B5EF4-FFF2-40B4-BE49-F238E27FC236}">
                <a16:creationId xmlns:a16="http://schemas.microsoft.com/office/drawing/2014/main" id="{7DE2E89B-B084-13EE-AE72-2CE67F1797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43163" y="1093788"/>
            <a:ext cx="7262812" cy="4991100"/>
          </a:xfrm>
        </p:spPr>
        <p:txBody>
          <a:bodyPr/>
          <a:lstStyle/>
          <a:p>
            <a:r>
              <a:rPr lang="en-US" altLang="en-US">
                <a:solidFill>
                  <a:srgbClr val="FF0000"/>
                </a:solidFill>
              </a:rPr>
              <a:t>Relocation registers used to protect user processes from each other, and from changing operating-system code and data</a:t>
            </a:r>
          </a:p>
          <a:p>
            <a:pPr lvl="1"/>
            <a:r>
              <a:rPr lang="en-US" altLang="en-US">
                <a:solidFill>
                  <a:srgbClr val="FF0000"/>
                </a:solidFill>
              </a:rPr>
              <a:t>Base register </a:t>
            </a:r>
            <a:r>
              <a:rPr lang="en-US" altLang="en-US"/>
              <a:t>contains value of smallest physical address</a:t>
            </a:r>
          </a:p>
          <a:p>
            <a:pPr lvl="1"/>
            <a:r>
              <a:rPr lang="en-US" altLang="en-US">
                <a:solidFill>
                  <a:srgbClr val="FF0000"/>
                </a:solidFill>
              </a:rPr>
              <a:t>Limit register </a:t>
            </a:r>
            <a:r>
              <a:rPr lang="en-US" altLang="en-US"/>
              <a:t>contains range of logical addresses – each logical address must be less than the limit register </a:t>
            </a:r>
          </a:p>
          <a:p>
            <a:pPr lvl="1"/>
            <a:r>
              <a:rPr lang="en-US" altLang="en-US"/>
              <a:t>MMU maps logical address </a:t>
            </a:r>
            <a:r>
              <a:rPr lang="en-US" altLang="en-US" i="1"/>
              <a:t>dynamically</a:t>
            </a:r>
          </a:p>
          <a:p>
            <a:pPr lvl="1"/>
            <a:r>
              <a:rPr lang="en-US" altLang="en-US"/>
              <a:t>Can then allow actions such as kernel code being </a:t>
            </a:r>
            <a:r>
              <a:rPr lang="en-US" altLang="en-US" b="1">
                <a:solidFill>
                  <a:srgbClr val="0000FF"/>
                </a:solidFill>
              </a:rPr>
              <a:t>transient </a:t>
            </a:r>
            <a:r>
              <a:rPr lang="en-US" altLang="en-US"/>
              <a:t>and kernel changing size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DFEDBD6C-CF39-937C-87BB-A1CB496B0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27301" y="166688"/>
            <a:ext cx="8442325" cy="576262"/>
          </a:xfrm>
        </p:spPr>
        <p:txBody>
          <a:bodyPr/>
          <a:lstStyle/>
          <a:p>
            <a:pPr eaLnBrk="1" hangingPunct="1"/>
            <a:r>
              <a:rPr lang="en-US" altLang="en-US" sz="2400"/>
              <a:t>Hardware Support for Relocation and Limit Registers</a:t>
            </a:r>
          </a:p>
        </p:txBody>
      </p:sp>
      <p:pic>
        <p:nvPicPr>
          <p:cNvPr id="40963" name="Picture 4" descr="8">
            <a:extLst>
              <a:ext uri="{FF2B5EF4-FFF2-40B4-BE49-F238E27FC236}">
                <a16:creationId xmlns:a16="http://schemas.microsoft.com/office/drawing/2014/main" id="{73FDC4DF-1329-853D-6DFB-F7A992926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76" y="1347788"/>
            <a:ext cx="5845175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05E172AC-9C15-D0C6-A896-722206BEE7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598488"/>
            <a:ext cx="7740650" cy="6159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Multiple-partition allocation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DB39685C-FAF5-4633-7EF6-09DEE85CAF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11401" y="1004888"/>
            <a:ext cx="7770813" cy="3262312"/>
          </a:xfrm>
        </p:spPr>
        <p:txBody>
          <a:bodyPr/>
          <a:lstStyle/>
          <a:p>
            <a:r>
              <a:rPr lang="en-US" altLang="en-US"/>
              <a:t>Multiple-partition allocation</a:t>
            </a:r>
          </a:p>
          <a:p>
            <a:pPr lvl="1"/>
            <a:r>
              <a:rPr lang="en-US" altLang="en-US" sz="1600"/>
              <a:t>Degree of multiprogramming limited by number of partitions</a:t>
            </a:r>
          </a:p>
          <a:p>
            <a:pPr lvl="1"/>
            <a:r>
              <a:rPr lang="en-US" altLang="en-US" sz="1600" b="1">
                <a:solidFill>
                  <a:srgbClr val="0000FF"/>
                </a:solidFill>
              </a:rPr>
              <a:t>Variable-partition </a:t>
            </a:r>
            <a:r>
              <a:rPr lang="en-US" altLang="en-US" sz="1600"/>
              <a:t>sizes for efficiency (sized to a given process’ needs)</a:t>
            </a:r>
          </a:p>
          <a:p>
            <a:pPr lvl="1"/>
            <a:r>
              <a:rPr lang="en-US" altLang="en-US" sz="1600" b="1">
                <a:solidFill>
                  <a:srgbClr val="0000FF"/>
                </a:solidFill>
              </a:rPr>
              <a:t>Hole</a:t>
            </a:r>
            <a:r>
              <a:rPr lang="en-US" altLang="en-US" sz="1600"/>
              <a:t> – block of available memory; holes of various size are scattered throughout memory</a:t>
            </a:r>
          </a:p>
          <a:p>
            <a:pPr lvl="1"/>
            <a:r>
              <a:rPr lang="en-US" altLang="en-US" sz="1600"/>
              <a:t>When a process arrives, it is allocated memory from a hole large enough to accommodate it</a:t>
            </a:r>
          </a:p>
          <a:p>
            <a:pPr lvl="1"/>
            <a:r>
              <a:rPr lang="en-US" altLang="en-US" sz="1600"/>
              <a:t>Process exiting frees its partition, adjacent free partitions combined</a:t>
            </a:r>
          </a:p>
          <a:p>
            <a:pPr lvl="1"/>
            <a:r>
              <a:rPr lang="en-US" altLang="en-US" sz="1600"/>
              <a:t>Operating system maintains information about:</a:t>
            </a:r>
            <a:br>
              <a:rPr lang="en-US" altLang="en-US" sz="1600"/>
            </a:br>
            <a:r>
              <a:rPr lang="en-US" altLang="en-US" sz="1600"/>
              <a:t>a) allocated partitions    b) free partitions (hole)</a:t>
            </a:r>
          </a:p>
        </p:txBody>
      </p:sp>
      <p:pic>
        <p:nvPicPr>
          <p:cNvPr id="43012" name="Picture 3">
            <a:extLst>
              <a:ext uri="{FF2B5EF4-FFF2-40B4-BE49-F238E27FC236}">
                <a16:creationId xmlns:a16="http://schemas.microsoft.com/office/drawing/2014/main" id="{A87E28AE-AE6C-0E3A-7C59-C6B155BD3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539" y="4178301"/>
            <a:ext cx="6675437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7593D766-2196-3D14-07AD-8A0FC572EC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4475" y="198438"/>
            <a:ext cx="77724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Dynamic Storage-Allocation Problem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66A241F9-EB39-AD07-ED8E-AC9A206903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03514" y="1709738"/>
            <a:ext cx="7062787" cy="362426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3366FF"/>
                </a:solidFill>
              </a:rPr>
              <a:t>First-fit</a:t>
            </a:r>
            <a:r>
              <a:rPr lang="en-US" altLang="en-US"/>
              <a:t>:  Allocate the </a:t>
            </a:r>
            <a:r>
              <a:rPr lang="en-US" altLang="en-US" b="1" i="1"/>
              <a:t>first</a:t>
            </a:r>
            <a:r>
              <a:rPr lang="en-US" altLang="en-US"/>
              <a:t> hole that is big enough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3366FF"/>
                </a:solidFill>
              </a:rPr>
              <a:t>Best-fit</a:t>
            </a:r>
            <a:r>
              <a:rPr lang="en-US" altLang="en-US"/>
              <a:t>:  Allocate the </a:t>
            </a:r>
            <a:r>
              <a:rPr lang="en-US" altLang="en-US" b="1" i="1"/>
              <a:t>smallest</a:t>
            </a:r>
            <a:r>
              <a:rPr lang="en-US" altLang="en-US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Produces the smallest leftover hole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3366FF"/>
                </a:solidFill>
              </a:rPr>
              <a:t>Worst-fit</a:t>
            </a:r>
            <a:r>
              <a:rPr lang="en-US" altLang="en-US"/>
              <a:t>:  Allocate the </a:t>
            </a:r>
            <a:r>
              <a:rPr lang="en-US" altLang="en-US" b="1" i="1"/>
              <a:t>largest</a:t>
            </a:r>
            <a:r>
              <a:rPr lang="en-US" altLang="en-US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Produces the largest leftover hole</a:t>
            </a:r>
          </a:p>
        </p:txBody>
      </p:sp>
      <p:sp>
        <p:nvSpPr>
          <p:cNvPr id="45060" name="Text Box 4">
            <a:extLst>
              <a:ext uri="{FF2B5EF4-FFF2-40B4-BE49-F238E27FC236}">
                <a16:creationId xmlns:a16="http://schemas.microsoft.com/office/drawing/2014/main" id="{8A2C32D0-29F9-9465-8FC1-47BD883B0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3163" y="1169989"/>
            <a:ext cx="6108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How to satisfy a request of size </a:t>
            </a:r>
            <a:r>
              <a:rPr kumimoji="0" lang="en-US" altLang="en-US" b="1" i="1"/>
              <a:t>n</a:t>
            </a:r>
            <a:r>
              <a:rPr kumimoji="0" lang="en-US" altLang="en-US"/>
              <a:t> from a list of free holes?</a:t>
            </a:r>
          </a:p>
        </p:txBody>
      </p:sp>
      <p:sp>
        <p:nvSpPr>
          <p:cNvPr id="45061" name="Text Box 5">
            <a:extLst>
              <a:ext uri="{FF2B5EF4-FFF2-40B4-BE49-F238E27FC236}">
                <a16:creationId xmlns:a16="http://schemas.microsoft.com/office/drawing/2014/main" id="{65939AD0-686A-6B66-BEF2-209587291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0163" y="4621213"/>
            <a:ext cx="76009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First-fit and best-fit better than worst-fit in terms of speed and storage utilization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026">
            <a:extLst>
              <a:ext uri="{FF2B5EF4-FFF2-40B4-BE49-F238E27FC236}">
                <a16:creationId xmlns:a16="http://schemas.microsoft.com/office/drawing/2014/main" id="{5E918A82-27EE-BF82-1A10-9E6AC1FC21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79664" y="152401"/>
            <a:ext cx="7831137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Fragmentation</a:t>
            </a:r>
          </a:p>
        </p:txBody>
      </p:sp>
      <p:sp>
        <p:nvSpPr>
          <p:cNvPr id="47107" name="Rectangle 1027">
            <a:extLst>
              <a:ext uri="{FF2B5EF4-FFF2-40B4-BE49-F238E27FC236}">
                <a16:creationId xmlns:a16="http://schemas.microsoft.com/office/drawing/2014/main" id="{BC0D4C8B-49F7-3499-C2E1-7D928CDDBC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74914" y="1114425"/>
            <a:ext cx="6770687" cy="4999038"/>
          </a:xfrm>
        </p:spPr>
        <p:txBody>
          <a:bodyPr/>
          <a:lstStyle/>
          <a:p>
            <a:r>
              <a:rPr lang="en-US" altLang="en-US" b="1">
                <a:solidFill>
                  <a:srgbClr val="3366FF"/>
                </a:solidFill>
              </a:rPr>
              <a:t>External Fragmentation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total memory space exists to satisfy a request, but it is not contiguous</a:t>
            </a:r>
            <a:endParaRPr lang="en-US" altLang="en-US" b="1">
              <a:solidFill>
                <a:srgbClr val="3366FF"/>
              </a:solidFill>
            </a:endParaRPr>
          </a:p>
          <a:p>
            <a:r>
              <a:rPr lang="en-US" altLang="en-US" b="1">
                <a:solidFill>
                  <a:srgbClr val="3366FF"/>
                </a:solidFill>
              </a:rPr>
              <a:t>Internal Fragmentation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allocated memory may be slightly larger than requested memory; this size difference is memory internal to a partition, but not being used</a:t>
            </a:r>
          </a:p>
          <a:p>
            <a:r>
              <a:rPr lang="en-US" altLang="en-US"/>
              <a:t>First fit analysis reveals that given </a:t>
            </a:r>
            <a:r>
              <a:rPr lang="en-US" altLang="en-US" i="1"/>
              <a:t>N</a:t>
            </a:r>
            <a:r>
              <a:rPr lang="en-US" altLang="en-US"/>
              <a:t> blocks allocated, 0.5 </a:t>
            </a:r>
            <a:r>
              <a:rPr lang="en-US" altLang="en-US" i="1"/>
              <a:t>N</a:t>
            </a:r>
            <a:r>
              <a:rPr lang="en-US" altLang="en-US"/>
              <a:t> blocks lost to fragmentation</a:t>
            </a:r>
          </a:p>
          <a:p>
            <a:pPr lvl="1"/>
            <a:r>
              <a:rPr lang="en-US" altLang="en-US"/>
              <a:t>1/3 may be unusable -&gt; </a:t>
            </a:r>
            <a:r>
              <a:rPr lang="en-US" altLang="en-US" b="1">
                <a:solidFill>
                  <a:srgbClr val="3366FF"/>
                </a:solidFill>
              </a:rPr>
              <a:t>50-percent rule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8AB6AEFD-7EFA-1FE4-986F-DE9FD7B90B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36526"/>
            <a:ext cx="8229600" cy="576263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Fragmentation (Cont.)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54F2949D-DAC3-FE09-0708-2D11C89320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25700" y="1154114"/>
            <a:ext cx="6959600" cy="4530725"/>
          </a:xfrm>
        </p:spPr>
        <p:txBody>
          <a:bodyPr/>
          <a:lstStyle/>
          <a:p>
            <a:r>
              <a:rPr lang="en-US" altLang="en-US"/>
              <a:t>Reduce external fragmentation by </a:t>
            </a:r>
            <a:r>
              <a:rPr lang="en-US" altLang="en-US" b="1">
                <a:solidFill>
                  <a:srgbClr val="3366FF"/>
                </a:solidFill>
              </a:rPr>
              <a:t>compaction</a:t>
            </a:r>
          </a:p>
          <a:p>
            <a:pPr lvl="1"/>
            <a:r>
              <a:rPr lang="en-US" altLang="en-US"/>
              <a:t>Shuffle memory contents to place all free memory together in one large block</a:t>
            </a:r>
          </a:p>
          <a:p>
            <a:pPr lvl="1"/>
            <a:r>
              <a:rPr lang="en-US" altLang="en-US"/>
              <a:t>Compaction is possible </a:t>
            </a:r>
            <a:r>
              <a:rPr lang="en-US" altLang="en-US" i="1"/>
              <a:t>only</a:t>
            </a:r>
            <a:r>
              <a:rPr lang="en-US" altLang="en-US"/>
              <a:t> if relocation is dynamic, and is done at execution time</a:t>
            </a:r>
          </a:p>
          <a:p>
            <a:pPr lvl="1"/>
            <a:r>
              <a:rPr lang="en-US" altLang="en-US"/>
              <a:t>I/O problem</a:t>
            </a:r>
          </a:p>
          <a:p>
            <a:pPr lvl="2"/>
            <a:r>
              <a:rPr lang="en-US" altLang="en-US"/>
              <a:t>Latch job in memory while it is involved in I/O</a:t>
            </a:r>
          </a:p>
          <a:p>
            <a:pPr lvl="2"/>
            <a:r>
              <a:rPr lang="en-US" altLang="en-US"/>
              <a:t>Do I/O only into OS buffers</a:t>
            </a:r>
          </a:p>
          <a:p>
            <a:r>
              <a:rPr lang="en-US" altLang="en-US"/>
              <a:t>Now consider that backing store has same fragmentation problems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1DF59B6D-1EA5-ED7A-0B53-16947AE563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8256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Segmentation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F3365C39-12C3-5D9A-0124-444B3BE14D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97125" y="1157288"/>
            <a:ext cx="7702550" cy="4940300"/>
          </a:xfrm>
        </p:spPr>
        <p:txBody>
          <a:bodyPr>
            <a:normAutofit fontScale="77500" lnSpcReduction="20000"/>
          </a:bodyPr>
          <a:lstStyle/>
          <a:p>
            <a:pPr>
              <a:tabLst>
                <a:tab pos="1831975" algn="l"/>
              </a:tabLst>
            </a:pPr>
            <a:r>
              <a:rPr lang="en-US" altLang="en-US"/>
              <a:t>Memory-management scheme that supports user view of memory </a:t>
            </a:r>
            <a:endParaRPr lang="en-US" altLang="en-US" sz="800"/>
          </a:p>
          <a:p>
            <a:pPr>
              <a:tabLst>
                <a:tab pos="1831975" algn="l"/>
              </a:tabLst>
            </a:pPr>
            <a:r>
              <a:rPr lang="en-US" altLang="en-US"/>
              <a:t>A program is a collection of segments</a:t>
            </a:r>
          </a:p>
          <a:p>
            <a:pPr lvl="1">
              <a:tabLst>
                <a:tab pos="1831975" algn="l"/>
              </a:tabLst>
            </a:pPr>
            <a:r>
              <a:rPr lang="en-US" altLang="en-US">
                <a:solidFill>
                  <a:srgbClr val="FF0000"/>
                </a:solidFill>
              </a:rPr>
              <a:t>A segment is a logical unit </a:t>
            </a:r>
            <a:r>
              <a:rPr lang="en-US" altLang="en-US"/>
              <a:t>such as:</a:t>
            </a:r>
          </a:p>
          <a:p>
            <a:pPr>
              <a:buNone/>
              <a:tabLst>
                <a:tab pos="1831975" algn="l"/>
              </a:tabLst>
            </a:pPr>
            <a:r>
              <a:rPr lang="en-US" altLang="en-US"/>
              <a:t>		main program</a:t>
            </a:r>
          </a:p>
          <a:p>
            <a:pPr>
              <a:buNone/>
              <a:tabLst>
                <a:tab pos="1831975" algn="l"/>
              </a:tabLst>
            </a:pPr>
            <a:r>
              <a:rPr lang="en-US" altLang="en-US"/>
              <a:t>		procedure </a:t>
            </a:r>
          </a:p>
          <a:p>
            <a:pPr>
              <a:buNone/>
              <a:tabLst>
                <a:tab pos="1831975" algn="l"/>
              </a:tabLst>
            </a:pPr>
            <a:r>
              <a:rPr lang="en-US" altLang="en-US"/>
              <a:t>		function</a:t>
            </a:r>
          </a:p>
          <a:p>
            <a:pPr>
              <a:buNone/>
              <a:tabLst>
                <a:tab pos="1831975" algn="l"/>
              </a:tabLst>
            </a:pPr>
            <a:r>
              <a:rPr lang="en-US" altLang="en-US"/>
              <a:t>		method</a:t>
            </a:r>
          </a:p>
          <a:p>
            <a:pPr>
              <a:buNone/>
              <a:tabLst>
                <a:tab pos="1831975" algn="l"/>
              </a:tabLst>
            </a:pPr>
            <a:r>
              <a:rPr lang="en-US" altLang="en-US"/>
              <a:t>		object</a:t>
            </a:r>
          </a:p>
          <a:p>
            <a:pPr>
              <a:buNone/>
              <a:tabLst>
                <a:tab pos="1831975" algn="l"/>
              </a:tabLst>
            </a:pPr>
            <a:r>
              <a:rPr lang="en-US" altLang="en-US"/>
              <a:t>		local variables, global variables</a:t>
            </a:r>
          </a:p>
          <a:p>
            <a:pPr>
              <a:buNone/>
              <a:tabLst>
                <a:tab pos="1831975" algn="l"/>
              </a:tabLst>
            </a:pPr>
            <a:r>
              <a:rPr lang="en-US" altLang="en-US"/>
              <a:t>		common block</a:t>
            </a:r>
          </a:p>
          <a:p>
            <a:pPr>
              <a:buNone/>
              <a:tabLst>
                <a:tab pos="1831975" algn="l"/>
              </a:tabLst>
            </a:pPr>
            <a:r>
              <a:rPr lang="en-US" altLang="en-US"/>
              <a:t>		stack</a:t>
            </a:r>
          </a:p>
          <a:p>
            <a:pPr>
              <a:buNone/>
              <a:tabLst>
                <a:tab pos="1831975" algn="l"/>
              </a:tabLst>
            </a:pPr>
            <a:r>
              <a:rPr lang="en-US" altLang="en-US"/>
              <a:t>		symbol table</a:t>
            </a:r>
          </a:p>
          <a:p>
            <a:pPr>
              <a:buNone/>
              <a:tabLst>
                <a:tab pos="1831975" algn="l"/>
              </a:tabLst>
            </a:pPr>
            <a:r>
              <a:rPr lang="en-US" altLang="en-US"/>
              <a:t>		arrays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0BBB06E0-1A6F-D909-4331-F3181F27A5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8256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User</a:t>
            </a:r>
            <a:r>
              <a:rPr lang="ja-JP" altLang="en-US"/>
              <a:t>’</a:t>
            </a:r>
            <a:r>
              <a:rPr lang="en-US" altLang="ja-JP"/>
              <a:t>s View of a Program</a:t>
            </a:r>
            <a:endParaRPr lang="en-US" altLang="en-US" sz="2400"/>
          </a:p>
        </p:txBody>
      </p:sp>
      <p:pic>
        <p:nvPicPr>
          <p:cNvPr id="52227" name="Picture 6">
            <a:extLst>
              <a:ext uri="{FF2B5EF4-FFF2-40B4-BE49-F238E27FC236}">
                <a16:creationId xmlns:a16="http://schemas.microsoft.com/office/drawing/2014/main" id="{95AAC582-2F6F-02A3-04CA-FF3F26E23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75" y="1233488"/>
            <a:ext cx="36957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34B2EE7B-60C1-089C-516A-25D5299328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09826" y="136526"/>
            <a:ext cx="78009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Logical View of Segmentation</a:t>
            </a:r>
          </a:p>
        </p:txBody>
      </p:sp>
      <p:sp>
        <p:nvSpPr>
          <p:cNvPr id="54275" name="Oval 3">
            <a:extLst>
              <a:ext uri="{FF2B5EF4-FFF2-40B4-BE49-F238E27FC236}">
                <a16:creationId xmlns:a16="http://schemas.microsoft.com/office/drawing/2014/main" id="{8167BDD0-6864-043B-5D97-DB6A868FF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171575"/>
            <a:ext cx="2895600" cy="396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>
              <a:latin typeface="Verdana" panose="020B0604030504040204" pitchFamily="34" charset="0"/>
            </a:endParaRPr>
          </a:p>
        </p:txBody>
      </p:sp>
      <p:sp>
        <p:nvSpPr>
          <p:cNvPr id="54276" name="Rectangle 4">
            <a:extLst>
              <a:ext uri="{FF2B5EF4-FFF2-40B4-BE49-F238E27FC236}">
                <a16:creationId xmlns:a16="http://schemas.microsoft.com/office/drawing/2014/main" id="{4E18FDCF-F2A0-E7BE-E454-02849DA1F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857375"/>
            <a:ext cx="990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1</a:t>
            </a:r>
          </a:p>
        </p:txBody>
      </p:sp>
      <p:sp>
        <p:nvSpPr>
          <p:cNvPr id="54277" name="Rectangle 5">
            <a:extLst>
              <a:ext uri="{FF2B5EF4-FFF2-40B4-BE49-F238E27FC236}">
                <a16:creationId xmlns:a16="http://schemas.microsoft.com/office/drawing/2014/main" id="{01BA3755-2849-3BAD-8EC6-E2F785A1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000375"/>
            <a:ext cx="914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3</a:t>
            </a:r>
          </a:p>
        </p:txBody>
      </p:sp>
      <p:sp>
        <p:nvSpPr>
          <p:cNvPr id="54278" name="Rectangle 6">
            <a:extLst>
              <a:ext uri="{FF2B5EF4-FFF2-40B4-BE49-F238E27FC236}">
                <a16:creationId xmlns:a16="http://schemas.microsoft.com/office/drawing/2014/main" id="{249DF478-54BA-FF1A-5519-5205C07F6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466975"/>
            <a:ext cx="914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2</a:t>
            </a:r>
          </a:p>
        </p:txBody>
      </p:sp>
      <p:sp>
        <p:nvSpPr>
          <p:cNvPr id="54279" name="Rectangle 7">
            <a:extLst>
              <a:ext uri="{FF2B5EF4-FFF2-40B4-BE49-F238E27FC236}">
                <a16:creationId xmlns:a16="http://schemas.microsoft.com/office/drawing/2014/main" id="{E81A6FED-CF16-9334-D590-9F1F1182D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457575"/>
            <a:ext cx="9144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4</a:t>
            </a:r>
          </a:p>
        </p:txBody>
      </p:sp>
      <p:grpSp>
        <p:nvGrpSpPr>
          <p:cNvPr id="54280" name="Group 24">
            <a:extLst>
              <a:ext uri="{FF2B5EF4-FFF2-40B4-BE49-F238E27FC236}">
                <a16:creationId xmlns:a16="http://schemas.microsoft.com/office/drawing/2014/main" id="{1FC158AA-BE53-5780-2A0C-8D3C093B23CD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1171575"/>
            <a:ext cx="1143000" cy="3962400"/>
            <a:chOff x="3888" y="1056"/>
            <a:chExt cx="720" cy="2496"/>
          </a:xfrm>
        </p:grpSpPr>
        <p:grpSp>
          <p:nvGrpSpPr>
            <p:cNvPr id="54283" name="Group 11">
              <a:extLst>
                <a:ext uri="{FF2B5EF4-FFF2-40B4-BE49-F238E27FC236}">
                  <a16:creationId xmlns:a16="http://schemas.microsoft.com/office/drawing/2014/main" id="{CEA229C3-878C-9731-6066-8F4E348A07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056"/>
              <a:ext cx="720" cy="672"/>
              <a:chOff x="3888" y="1056"/>
              <a:chExt cx="720" cy="672"/>
            </a:xfrm>
          </p:grpSpPr>
          <p:sp>
            <p:nvSpPr>
              <p:cNvPr id="54294" name="Rectangle 8">
                <a:extLst>
                  <a:ext uri="{FF2B5EF4-FFF2-40B4-BE49-F238E27FC236}">
                    <a16:creationId xmlns:a16="http://schemas.microsoft.com/office/drawing/2014/main" id="{BFA02E37-5B38-0C0E-DD00-12D1CC0F0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pitchFamily="-84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pitchFamily="-84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Verdana" panose="020B0604030504040204" pitchFamily="34" charset="0"/>
                </a:endParaRPr>
              </a:p>
            </p:txBody>
          </p:sp>
          <p:sp>
            <p:nvSpPr>
              <p:cNvPr id="54295" name="Line 9">
                <a:extLst>
                  <a:ext uri="{FF2B5EF4-FFF2-40B4-BE49-F238E27FC236}">
                    <a16:creationId xmlns:a16="http://schemas.microsoft.com/office/drawing/2014/main" id="{F78EE512-0992-779F-2117-E9F7051DA9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4284" name="Group 12">
              <a:extLst>
                <a:ext uri="{FF2B5EF4-FFF2-40B4-BE49-F238E27FC236}">
                  <a16:creationId xmlns:a16="http://schemas.microsoft.com/office/drawing/2014/main" id="{4D5C981F-E818-F098-EA0E-9F4FAAB639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728"/>
              <a:ext cx="720" cy="672"/>
              <a:chOff x="3888" y="1056"/>
              <a:chExt cx="720" cy="672"/>
            </a:xfrm>
          </p:grpSpPr>
          <p:sp>
            <p:nvSpPr>
              <p:cNvPr id="54292" name="Rectangle 13">
                <a:extLst>
                  <a:ext uri="{FF2B5EF4-FFF2-40B4-BE49-F238E27FC236}">
                    <a16:creationId xmlns:a16="http://schemas.microsoft.com/office/drawing/2014/main" id="{A29CEA01-DE1D-E4E8-F0CA-B148D1A4B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pitchFamily="-84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pitchFamily="-84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Verdana" panose="020B0604030504040204" pitchFamily="34" charset="0"/>
                </a:endParaRPr>
              </a:p>
            </p:txBody>
          </p:sp>
          <p:sp>
            <p:nvSpPr>
              <p:cNvPr id="54293" name="Line 14">
                <a:extLst>
                  <a:ext uri="{FF2B5EF4-FFF2-40B4-BE49-F238E27FC236}">
                    <a16:creationId xmlns:a16="http://schemas.microsoft.com/office/drawing/2014/main" id="{44CCF1B5-DD18-ACAB-2EF5-F96F9342FD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4285" name="Text Box 15">
              <a:extLst>
                <a:ext uri="{FF2B5EF4-FFF2-40B4-BE49-F238E27FC236}">
                  <a16:creationId xmlns:a16="http://schemas.microsoft.com/office/drawing/2014/main" id="{D63BAB16-1546-314F-37FC-67D451982B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5" y="1132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1</a:t>
              </a:r>
            </a:p>
          </p:txBody>
        </p:sp>
        <p:sp>
          <p:nvSpPr>
            <p:cNvPr id="54286" name="Text Box 16">
              <a:extLst>
                <a:ext uri="{FF2B5EF4-FFF2-40B4-BE49-F238E27FC236}">
                  <a16:creationId xmlns:a16="http://schemas.microsoft.com/office/drawing/2014/main" id="{123025BE-8769-FB9B-8C05-B73BBE220E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1439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4</a:t>
              </a:r>
            </a:p>
          </p:txBody>
        </p:sp>
        <p:sp>
          <p:nvSpPr>
            <p:cNvPr id="54287" name="Rectangle 17">
              <a:extLst>
                <a:ext uri="{FF2B5EF4-FFF2-40B4-BE49-F238E27FC236}">
                  <a16:creationId xmlns:a16="http://schemas.microsoft.com/office/drawing/2014/main" id="{EDCAA820-B743-FA72-D0A8-147976137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400"/>
              <a:ext cx="720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54288" name="Rectangle 18">
              <a:extLst>
                <a:ext uri="{FF2B5EF4-FFF2-40B4-BE49-F238E27FC236}">
                  <a16:creationId xmlns:a16="http://schemas.microsoft.com/office/drawing/2014/main" id="{65716AF5-84E2-6F82-AD09-0CB52D61B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54289" name="Line 19">
              <a:extLst>
                <a:ext uri="{FF2B5EF4-FFF2-40B4-BE49-F238E27FC236}">
                  <a16:creationId xmlns:a16="http://schemas.microsoft.com/office/drawing/2014/main" id="{3EFA85A6-CF62-ED2C-21CF-E331B4E096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0" name="Text Box 20">
              <a:extLst>
                <a:ext uri="{FF2B5EF4-FFF2-40B4-BE49-F238E27FC236}">
                  <a16:creationId xmlns:a16="http://schemas.microsoft.com/office/drawing/2014/main" id="{5BE77D8B-F9B8-A311-CBA8-008028E40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2428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2</a:t>
              </a:r>
            </a:p>
          </p:txBody>
        </p:sp>
        <p:sp>
          <p:nvSpPr>
            <p:cNvPr id="54291" name="Text Box 21">
              <a:extLst>
                <a:ext uri="{FF2B5EF4-FFF2-40B4-BE49-F238E27FC236}">
                  <a16:creationId xmlns:a16="http://schemas.microsoft.com/office/drawing/2014/main" id="{514F9DDB-289C-8833-16D6-A0B19FBA83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2888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3</a:t>
              </a:r>
            </a:p>
          </p:txBody>
        </p:sp>
      </p:grpSp>
      <p:sp>
        <p:nvSpPr>
          <p:cNvPr id="54281" name="Text Box 22">
            <a:extLst>
              <a:ext uri="{FF2B5EF4-FFF2-40B4-BE49-F238E27FC236}">
                <a16:creationId xmlns:a16="http://schemas.microsoft.com/office/drawing/2014/main" id="{3F171033-9CFB-4272-C0F4-A9725509B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0125" y="5254625"/>
            <a:ext cx="1377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user space </a:t>
            </a:r>
          </a:p>
        </p:txBody>
      </p:sp>
      <p:sp>
        <p:nvSpPr>
          <p:cNvPr id="54282" name="Text Box 23">
            <a:extLst>
              <a:ext uri="{FF2B5EF4-FFF2-40B4-BE49-F238E27FC236}">
                <a16:creationId xmlns:a16="http://schemas.microsoft.com/office/drawing/2014/main" id="{55A1D47B-A307-D98E-15DC-9ABE9AC55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4450" y="5254625"/>
            <a:ext cx="2597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physical memory space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D2EC2FF2-2455-CE74-7FFF-94762AA65F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01876" y="166688"/>
            <a:ext cx="79089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Segmentation Architecture 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DC24449F-3B60-48F2-3615-0C9FC91C4B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7289" y="1093788"/>
            <a:ext cx="7246937" cy="5053012"/>
          </a:xfrm>
        </p:spPr>
        <p:txBody>
          <a:bodyPr>
            <a:normAutofit fontScale="92500" lnSpcReduction="20000"/>
          </a:bodyPr>
          <a:lstStyle/>
          <a:p>
            <a:pPr>
              <a:tabLst>
                <a:tab pos="1828800" algn="l"/>
                <a:tab pos="2855913" algn="ctr"/>
              </a:tabLst>
            </a:pPr>
            <a:r>
              <a:rPr lang="en-US" altLang="en-US"/>
              <a:t>Logical address consists of a two tuple:</a:t>
            </a:r>
          </a:p>
          <a:p>
            <a:pPr>
              <a:buNone/>
              <a:tabLst>
                <a:tab pos="1828800" algn="l"/>
                <a:tab pos="2855913" algn="ctr"/>
              </a:tabLst>
            </a:pPr>
            <a:r>
              <a:rPr lang="en-US" altLang="en-US"/>
              <a:t>		&lt;segment-number, offset&gt;,</a:t>
            </a:r>
          </a:p>
          <a:p>
            <a:pPr>
              <a:buNone/>
              <a:tabLst>
                <a:tab pos="1828800" algn="l"/>
                <a:tab pos="2855913" algn="ctr"/>
              </a:tabLst>
            </a:pPr>
            <a:endParaRPr lang="en-US" altLang="en-US" sz="80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b="1">
                <a:solidFill>
                  <a:srgbClr val="3366FF"/>
                </a:solidFill>
              </a:rPr>
              <a:t>Segment table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maps two-dimensional physical addresses; each table entry has:</a:t>
            </a:r>
          </a:p>
          <a:p>
            <a:pPr lvl="1">
              <a:tabLst>
                <a:tab pos="1828800" algn="l"/>
                <a:tab pos="2855913" algn="ctr"/>
              </a:tabLst>
            </a:pPr>
            <a:r>
              <a:rPr lang="en-US" altLang="en-US" b="1">
                <a:solidFill>
                  <a:srgbClr val="3366FF"/>
                </a:solidFill>
              </a:rPr>
              <a:t>base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contains the starting physical address where the segments reside in memory</a:t>
            </a:r>
          </a:p>
          <a:p>
            <a:pPr lvl="1">
              <a:tabLst>
                <a:tab pos="1828800" algn="l"/>
                <a:tab pos="2855913" algn="ctr"/>
              </a:tabLst>
            </a:pPr>
            <a:r>
              <a:rPr lang="en-US" altLang="en-US" b="1">
                <a:solidFill>
                  <a:srgbClr val="3366FF"/>
                </a:solidFill>
              </a:rPr>
              <a:t>limit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specifies the length of the segment</a:t>
            </a:r>
          </a:p>
          <a:p>
            <a:pPr lvl="1">
              <a:tabLst>
                <a:tab pos="1828800" algn="l"/>
                <a:tab pos="2855913" algn="ctr"/>
              </a:tabLst>
            </a:pPr>
            <a:endParaRPr lang="en-US" altLang="en-US" sz="80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b="1">
                <a:solidFill>
                  <a:srgbClr val="3366FF"/>
                </a:solidFill>
              </a:rPr>
              <a:t>Segment-table base register (STBR)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points to the segment table</a:t>
            </a:r>
            <a:r>
              <a:rPr lang="ja-JP" altLang="en-US"/>
              <a:t>’</a:t>
            </a:r>
            <a:r>
              <a:rPr lang="en-US" altLang="ja-JP"/>
              <a:t>s location in memory</a:t>
            </a:r>
          </a:p>
          <a:p>
            <a:pPr>
              <a:tabLst>
                <a:tab pos="1828800" algn="l"/>
                <a:tab pos="2855913" algn="ctr"/>
              </a:tabLst>
            </a:pPr>
            <a:endParaRPr lang="en-US" altLang="en-US" sz="80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b="1">
                <a:solidFill>
                  <a:srgbClr val="3366FF"/>
                </a:solidFill>
              </a:rPr>
              <a:t>Segment-table length register (STLR)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indicates number of segments used by a program;</a:t>
            </a:r>
          </a:p>
          <a:p>
            <a:pPr>
              <a:buNone/>
              <a:tabLst>
                <a:tab pos="1828800" algn="l"/>
                <a:tab pos="2855913" algn="ctr"/>
              </a:tabLst>
            </a:pPr>
            <a:r>
              <a:rPr lang="en-US" altLang="en-US"/>
              <a:t>	                  segment number </a:t>
            </a:r>
            <a:r>
              <a:rPr lang="en-US" altLang="en-US" b="1" i="1">
                <a:solidFill>
                  <a:srgbClr val="FF0000"/>
                </a:solidFill>
              </a:rPr>
              <a:t>s</a:t>
            </a:r>
            <a:r>
              <a:rPr lang="en-US" altLang="en-US"/>
              <a:t> is legal if </a:t>
            </a:r>
            <a:r>
              <a:rPr lang="en-US" altLang="en-US" b="1" i="1">
                <a:solidFill>
                  <a:srgbClr val="FF0000"/>
                </a:solidFill>
              </a:rPr>
              <a:t>s</a:t>
            </a:r>
            <a:r>
              <a:rPr lang="en-US" altLang="en-US"/>
              <a:t> &lt; </a:t>
            </a:r>
            <a:r>
              <a:rPr lang="en-US" altLang="en-US" b="1">
                <a:solidFill>
                  <a:srgbClr val="FF0000"/>
                </a:solidFill>
              </a:rPr>
              <a:t>STLR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26">
            <a:extLst>
              <a:ext uri="{FF2B5EF4-FFF2-40B4-BE49-F238E27FC236}">
                <a16:creationId xmlns:a16="http://schemas.microsoft.com/office/drawing/2014/main" id="{88562716-C45C-7CB0-6FBC-545C61BCE8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84450" y="163513"/>
            <a:ext cx="6764338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Background</a:t>
            </a:r>
          </a:p>
        </p:txBody>
      </p:sp>
      <p:sp>
        <p:nvSpPr>
          <p:cNvPr id="9219" name="Rectangle 1027">
            <a:extLst>
              <a:ext uri="{FF2B5EF4-FFF2-40B4-BE49-F238E27FC236}">
                <a16:creationId xmlns:a16="http://schemas.microsoft.com/office/drawing/2014/main" id="{1C8405C4-F2B7-7DCD-5B6D-0100C201DD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87600" y="1250950"/>
            <a:ext cx="6578600" cy="448310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/>
              <a:t>Program must be brought (from disk)  into memory and placed within a process for it to be run</a:t>
            </a:r>
            <a:endParaRPr lang="en-US" altLang="en-US" sz="800"/>
          </a:p>
          <a:p>
            <a:r>
              <a:rPr lang="en-US" altLang="en-US"/>
              <a:t>Main memory and registers are only storage CPU can access directly</a:t>
            </a:r>
          </a:p>
          <a:p>
            <a:r>
              <a:rPr lang="en-US" altLang="en-US"/>
              <a:t>Memory unit only sees a stream of addresses + read requests, or address + data and write requests</a:t>
            </a:r>
            <a:endParaRPr lang="en-US" altLang="en-US" sz="800"/>
          </a:p>
          <a:p>
            <a:r>
              <a:rPr lang="en-US" altLang="en-US"/>
              <a:t>Register access in one CPU clock (or less)</a:t>
            </a:r>
            <a:endParaRPr lang="en-US" altLang="en-US" sz="800"/>
          </a:p>
          <a:p>
            <a:r>
              <a:rPr lang="en-US" altLang="en-US"/>
              <a:t>Main memory can take many cycles, causing a </a:t>
            </a:r>
            <a:r>
              <a:rPr lang="en-US" altLang="en-US" b="1">
                <a:solidFill>
                  <a:srgbClr val="3366FF"/>
                </a:solidFill>
              </a:rPr>
              <a:t>stall</a:t>
            </a:r>
            <a:endParaRPr lang="en-US" altLang="en-US" sz="800"/>
          </a:p>
          <a:p>
            <a:r>
              <a:rPr lang="en-US" altLang="en-US" b="1">
                <a:solidFill>
                  <a:srgbClr val="3366FF"/>
                </a:solidFill>
              </a:rPr>
              <a:t>Cache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sits between main memory and CPU registers</a:t>
            </a:r>
            <a:endParaRPr lang="en-US" altLang="en-US" sz="800"/>
          </a:p>
          <a:p>
            <a:r>
              <a:rPr lang="en-US" altLang="en-US"/>
              <a:t>Protection of memory required to ensure correct operation</a:t>
            </a:r>
          </a:p>
          <a:p>
            <a:pPr>
              <a:buFont typeface="Monotype Sorts" pitchFamily="-84" charset="2"/>
              <a:buNone/>
            </a:pPr>
            <a:endParaRPr lang="en-US" altLang="en-US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9714963B-FCA5-8613-1FB8-C6CC49E16B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76500" y="214313"/>
            <a:ext cx="782955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Segmentation Architecture (Cont.)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230A8857-0BDD-1845-858B-14AD326451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06650" y="1162051"/>
            <a:ext cx="6775450" cy="4468813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Protection</a:t>
            </a:r>
          </a:p>
          <a:p>
            <a:pPr lvl="1"/>
            <a:r>
              <a:rPr lang="en-US" altLang="en-US"/>
              <a:t>With each entry in segment table associate:</a:t>
            </a:r>
          </a:p>
          <a:p>
            <a:pPr lvl="2"/>
            <a:r>
              <a:rPr lang="en-US" altLang="en-US"/>
              <a:t>validation bit = 0 </a:t>
            </a:r>
            <a:r>
              <a:rPr lang="en-US" altLang="en-US">
                <a:sym typeface="Symbol" panose="05050102010706020507" pitchFamily="18" charset="2"/>
              </a:rPr>
              <a:t> illegal segment</a:t>
            </a:r>
          </a:p>
          <a:p>
            <a:pPr lvl="2"/>
            <a:r>
              <a:rPr lang="en-US" altLang="en-US">
                <a:sym typeface="Symbol" panose="05050102010706020507" pitchFamily="18" charset="2"/>
              </a:rPr>
              <a:t>read/write/execute privileges</a:t>
            </a:r>
          </a:p>
          <a:p>
            <a:r>
              <a:rPr lang="en-US" altLang="en-US"/>
              <a:t>Protection bits associated with segments; code sharing occurs at segment level</a:t>
            </a:r>
          </a:p>
          <a:p>
            <a:r>
              <a:rPr lang="en-US" altLang="en-US"/>
              <a:t>Since segments vary in length, memory allocation is a dynamic storage-allocation problem</a:t>
            </a:r>
          </a:p>
          <a:p>
            <a:r>
              <a:rPr lang="en-US" altLang="en-US"/>
              <a:t>A segmentation example is shown in the following diagram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FFD44397-0D11-1848-F8FF-7342982BC2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66688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Segmentation Hardware</a:t>
            </a:r>
            <a:endParaRPr lang="en-US" altLang="en-US" sz="2400"/>
          </a:p>
        </p:txBody>
      </p:sp>
      <p:pic>
        <p:nvPicPr>
          <p:cNvPr id="60419" name="Picture 4" descr="8">
            <a:extLst>
              <a:ext uri="{FF2B5EF4-FFF2-40B4-BE49-F238E27FC236}">
                <a16:creationId xmlns:a16="http://schemas.microsoft.com/office/drawing/2014/main" id="{09FB1CD5-38E9-45CF-329A-8E41E28CF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701" y="1254125"/>
            <a:ext cx="5827713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026">
            <a:extLst>
              <a:ext uri="{FF2B5EF4-FFF2-40B4-BE49-F238E27FC236}">
                <a16:creationId xmlns:a16="http://schemas.microsoft.com/office/drawing/2014/main" id="{7A9DC6CD-1A32-A3E9-079A-003BC3B00C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52401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Paging</a:t>
            </a:r>
          </a:p>
        </p:txBody>
      </p:sp>
      <p:sp>
        <p:nvSpPr>
          <p:cNvPr id="62467" name="Rectangle 1027">
            <a:extLst>
              <a:ext uri="{FF2B5EF4-FFF2-40B4-BE49-F238E27FC236}">
                <a16:creationId xmlns:a16="http://schemas.microsoft.com/office/drawing/2014/main" id="{D5D7596D-45C7-7E6D-EFA2-09C127D5E8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7764" y="1128713"/>
            <a:ext cx="7183437" cy="4767262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>
                <a:solidFill>
                  <a:srgbClr val="FF0000"/>
                </a:solidFill>
              </a:rPr>
              <a:t>Physical  address space of a process can be noncontiguous</a:t>
            </a:r>
            <a:r>
              <a:rPr lang="en-US" altLang="en-US"/>
              <a:t>; process is allocated physical memory whenever the latter is available</a:t>
            </a:r>
          </a:p>
          <a:p>
            <a:pPr lvl="1"/>
            <a:r>
              <a:rPr lang="en-US" altLang="en-US"/>
              <a:t>Avoids external fragmentation</a:t>
            </a:r>
          </a:p>
          <a:p>
            <a:pPr lvl="1"/>
            <a:r>
              <a:rPr lang="en-US" altLang="en-US"/>
              <a:t>Avoids problem of varying sized memory chunks</a:t>
            </a:r>
            <a:endParaRPr lang="en-US" altLang="en-US" sz="800"/>
          </a:p>
          <a:p>
            <a:r>
              <a:rPr lang="en-US" altLang="en-US"/>
              <a:t>Divide physical memory into fixed-sized blocks called </a:t>
            </a:r>
            <a:r>
              <a:rPr lang="en-US" altLang="en-US" b="1">
                <a:solidFill>
                  <a:srgbClr val="3366FF"/>
                </a:solidFill>
              </a:rPr>
              <a:t>frames</a:t>
            </a:r>
            <a:endParaRPr lang="en-US" altLang="en-US">
              <a:solidFill>
                <a:srgbClr val="3366FF"/>
              </a:solidFill>
            </a:endParaRPr>
          </a:p>
          <a:p>
            <a:pPr lvl="1"/>
            <a:r>
              <a:rPr lang="en-US" altLang="en-US">
                <a:solidFill>
                  <a:srgbClr val="000000"/>
                </a:solidFill>
              </a:rPr>
              <a:t>Size </a:t>
            </a:r>
            <a:r>
              <a:rPr lang="en-US" altLang="en-US"/>
              <a:t>is power of 2, between 512 bytes and 16 Mbytes</a:t>
            </a:r>
            <a:endParaRPr lang="en-US" altLang="en-US" sz="800"/>
          </a:p>
          <a:p>
            <a:r>
              <a:rPr lang="en-US" altLang="en-US"/>
              <a:t>Divide logical memory into blocks of same size called </a:t>
            </a:r>
            <a:r>
              <a:rPr lang="en-US" altLang="en-US" b="1">
                <a:solidFill>
                  <a:srgbClr val="3366FF"/>
                </a:solidFill>
              </a:rPr>
              <a:t>pages</a:t>
            </a:r>
            <a:endParaRPr lang="en-US" altLang="en-US" sz="800" b="1">
              <a:solidFill>
                <a:srgbClr val="3366FF"/>
              </a:solidFill>
            </a:endParaRPr>
          </a:p>
          <a:p>
            <a:r>
              <a:rPr lang="en-US" altLang="en-US"/>
              <a:t>Keep track of all free frames</a:t>
            </a:r>
            <a:endParaRPr lang="en-US" altLang="en-US" sz="800"/>
          </a:p>
          <a:p>
            <a:r>
              <a:rPr lang="en-US" altLang="en-US"/>
              <a:t>To run a program of size </a:t>
            </a:r>
            <a:r>
              <a:rPr lang="en-US" altLang="en-US" b="1" i="1"/>
              <a:t>N</a:t>
            </a:r>
            <a:r>
              <a:rPr lang="en-US" altLang="en-US" i="1"/>
              <a:t> </a:t>
            </a:r>
            <a:r>
              <a:rPr lang="en-US" altLang="en-US"/>
              <a:t>pages, need to find </a:t>
            </a:r>
            <a:r>
              <a:rPr lang="en-US" altLang="en-US" b="1" i="1"/>
              <a:t>N</a:t>
            </a:r>
            <a:r>
              <a:rPr lang="en-US" altLang="en-US"/>
              <a:t> free frames and load program</a:t>
            </a:r>
            <a:endParaRPr lang="en-US" altLang="en-US" sz="800"/>
          </a:p>
          <a:p>
            <a:r>
              <a:rPr lang="en-US" altLang="en-US"/>
              <a:t>Set up a </a:t>
            </a:r>
            <a:r>
              <a:rPr lang="en-US" altLang="en-US" b="1">
                <a:solidFill>
                  <a:srgbClr val="3366FF"/>
                </a:solidFill>
              </a:rPr>
              <a:t>page table</a:t>
            </a:r>
            <a:r>
              <a:rPr lang="en-US" altLang="en-US"/>
              <a:t> to translate logical to physical addresses</a:t>
            </a:r>
            <a:endParaRPr lang="en-US" altLang="en-US" sz="800"/>
          </a:p>
          <a:p>
            <a:r>
              <a:rPr lang="en-US" altLang="en-US"/>
              <a:t>Backing store likewise split into pages</a:t>
            </a:r>
          </a:p>
          <a:p>
            <a:r>
              <a:rPr lang="en-US" altLang="en-US"/>
              <a:t>Still have Internal fragmentation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026">
            <a:extLst>
              <a:ext uri="{FF2B5EF4-FFF2-40B4-BE49-F238E27FC236}">
                <a16:creationId xmlns:a16="http://schemas.microsoft.com/office/drawing/2014/main" id="{9CF9F70D-8B96-8909-7A6B-B2B04A1FD2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70138" y="152401"/>
            <a:ext cx="7840662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Address Translation Scheme</a:t>
            </a:r>
          </a:p>
        </p:txBody>
      </p:sp>
      <p:sp>
        <p:nvSpPr>
          <p:cNvPr id="33795" name="Rectangle 1027">
            <a:extLst>
              <a:ext uri="{FF2B5EF4-FFF2-40B4-BE49-F238E27FC236}">
                <a16:creationId xmlns:a16="http://schemas.microsoft.com/office/drawing/2014/main" id="{8FCAD04E-37E4-13C6-D066-E4889A0884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5376" y="1125538"/>
            <a:ext cx="7299325" cy="44831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en-US" dirty="0"/>
              <a:t>Address generated by CPU is divided into: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3366FF"/>
                </a:solidFill>
              </a:rPr>
              <a:t>Page number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3366FF"/>
                </a:solidFill>
              </a:rPr>
              <a:t>p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used as an index into a </a:t>
            </a:r>
            <a:r>
              <a:rPr lang="en-US" altLang="en-US" b="1" dirty="0">
                <a:solidFill>
                  <a:srgbClr val="3366FF"/>
                </a:solidFill>
              </a:rPr>
              <a:t>page table </a:t>
            </a:r>
            <a:r>
              <a:rPr lang="en-US" altLang="en-US" dirty="0"/>
              <a:t>which contains base address of each page in physical memory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3366FF"/>
                </a:solidFill>
              </a:rPr>
              <a:t>Page offset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3366FF"/>
                </a:solidFill>
              </a:rPr>
              <a:t>d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combined with base address to define the physical memory address that is sent to the memory unit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None/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For given logical address space 2</a:t>
            </a:r>
            <a:r>
              <a:rPr lang="en-US" altLang="en-US" i="1" baseline="30000" dirty="0"/>
              <a:t>m </a:t>
            </a:r>
            <a:r>
              <a:rPr lang="en-US" altLang="en-US" dirty="0"/>
              <a:t>and page size</a:t>
            </a:r>
            <a:r>
              <a:rPr lang="en-US" altLang="en-US" baseline="30000" dirty="0"/>
              <a:t> </a:t>
            </a:r>
            <a:r>
              <a:rPr lang="en-US" altLang="en-US" i="1" dirty="0"/>
              <a:t>2</a:t>
            </a:r>
            <a:r>
              <a:rPr lang="en-US" altLang="en-US" baseline="30000" dirty="0"/>
              <a:t>n</a:t>
            </a:r>
          </a:p>
        </p:txBody>
      </p:sp>
      <p:pic>
        <p:nvPicPr>
          <p:cNvPr id="64516" name="Picture 3">
            <a:extLst>
              <a:ext uri="{FF2B5EF4-FFF2-40B4-BE49-F238E27FC236}">
                <a16:creationId xmlns:a16="http://schemas.microsoft.com/office/drawing/2014/main" id="{C0EA848F-E142-C887-F902-3D7E46A01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4" y="2882901"/>
            <a:ext cx="33432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61061930-A55B-B8AD-F0E7-267E9F4A3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3300" y="120651"/>
            <a:ext cx="79375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Paging Hardware</a:t>
            </a:r>
          </a:p>
        </p:txBody>
      </p:sp>
      <p:pic>
        <p:nvPicPr>
          <p:cNvPr id="66563" name="Picture 4" descr="8">
            <a:extLst>
              <a:ext uri="{FF2B5EF4-FFF2-40B4-BE49-F238E27FC236}">
                <a16:creationId xmlns:a16="http://schemas.microsoft.com/office/drawing/2014/main" id="{C6D03779-7DCF-0C38-7AC3-1A827BE9A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764" y="1128713"/>
            <a:ext cx="622617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>
            <a:extLst>
              <a:ext uri="{FF2B5EF4-FFF2-40B4-BE49-F238E27FC236}">
                <a16:creationId xmlns:a16="http://schemas.microsoft.com/office/drawing/2014/main" id="{44DBB550-A169-BC9C-1D41-326987D90A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70150" y="46039"/>
            <a:ext cx="8229600" cy="644525"/>
          </a:xfrm>
        </p:spPr>
        <p:txBody>
          <a:bodyPr/>
          <a:lstStyle/>
          <a:p>
            <a:pPr eaLnBrk="1" hangingPunct="1"/>
            <a:r>
              <a:rPr lang="en-US" altLang="en-US" sz="2400"/>
              <a:t>Paging Model of Logical and  Physical Memory</a:t>
            </a:r>
          </a:p>
        </p:txBody>
      </p:sp>
      <p:pic>
        <p:nvPicPr>
          <p:cNvPr id="68611" name="Picture 1030">
            <a:extLst>
              <a:ext uri="{FF2B5EF4-FFF2-40B4-BE49-F238E27FC236}">
                <a16:creationId xmlns:a16="http://schemas.microsoft.com/office/drawing/2014/main" id="{0D407734-E128-1839-B78A-FE05073D1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1203326"/>
            <a:ext cx="4938712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C8FB374D-AFDD-F105-4A7D-5168DD7B4D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09775" y="87313"/>
            <a:ext cx="80772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Paging Example</a:t>
            </a:r>
          </a:p>
        </p:txBody>
      </p:sp>
      <p:sp>
        <p:nvSpPr>
          <p:cNvPr id="70659" name="Text Box 5">
            <a:extLst>
              <a:ext uri="{FF2B5EF4-FFF2-40B4-BE49-F238E27FC236}">
                <a16:creationId xmlns:a16="http://schemas.microsoft.com/office/drawing/2014/main" id="{4631F4F7-43CC-D820-A80C-3DE3D5B36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0239" y="5586414"/>
            <a:ext cx="60039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600" i="1"/>
              <a:t>n</a:t>
            </a:r>
            <a:r>
              <a:rPr kumimoji="0" lang="en-US" altLang="en-US" sz="1600"/>
              <a:t>=2 and </a:t>
            </a:r>
            <a:r>
              <a:rPr kumimoji="0" lang="en-US" altLang="en-US" sz="1600" i="1"/>
              <a:t>m</a:t>
            </a:r>
            <a:r>
              <a:rPr kumimoji="0" lang="en-US" altLang="en-US" sz="1600"/>
              <a:t>=4   32-byte memory and 4-byte pages</a:t>
            </a:r>
          </a:p>
        </p:txBody>
      </p:sp>
      <p:pic>
        <p:nvPicPr>
          <p:cNvPr id="70660" name="Picture 6">
            <a:extLst>
              <a:ext uri="{FF2B5EF4-FFF2-40B4-BE49-F238E27FC236}">
                <a16:creationId xmlns:a16="http://schemas.microsoft.com/office/drawing/2014/main" id="{3F366F24-4305-C390-79EE-9CA3CBC7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900" y="1243014"/>
            <a:ext cx="3384550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962D6C1F-9A11-DC8B-FBCF-168C25272B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12950" y="120651"/>
            <a:ext cx="8229600" cy="576263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Paging (Cont.)</a:t>
            </a:r>
          </a:p>
        </p:txBody>
      </p:sp>
      <p:sp>
        <p:nvSpPr>
          <p:cNvPr id="72707" name="Content Placeholder 2">
            <a:extLst>
              <a:ext uri="{FF2B5EF4-FFF2-40B4-BE49-F238E27FC236}">
                <a16:creationId xmlns:a16="http://schemas.microsoft.com/office/drawing/2014/main" id="{AFDB19A9-8DEF-5C68-394A-D89FDF1D76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5863" y="1138239"/>
            <a:ext cx="8337550" cy="4821237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/>
              <a:t>Calculating internal fragmentation</a:t>
            </a:r>
          </a:p>
          <a:p>
            <a:pPr lvl="1"/>
            <a:r>
              <a:rPr lang="en-US" altLang="en-US"/>
              <a:t>Page size = 2,048 bytes</a:t>
            </a:r>
          </a:p>
          <a:p>
            <a:pPr lvl="1"/>
            <a:r>
              <a:rPr lang="en-US" altLang="en-US"/>
              <a:t>Process size = 72,766 bytes</a:t>
            </a:r>
          </a:p>
          <a:p>
            <a:pPr lvl="1"/>
            <a:r>
              <a:rPr lang="en-US" altLang="en-US"/>
              <a:t>35 pages + 1,086 bytes</a:t>
            </a:r>
          </a:p>
          <a:p>
            <a:pPr lvl="1"/>
            <a:r>
              <a:rPr lang="en-US" altLang="en-US"/>
              <a:t>Internal fragmentation of 2,048 - 1,086 = 962 bytes</a:t>
            </a:r>
          </a:p>
          <a:p>
            <a:pPr lvl="1"/>
            <a:r>
              <a:rPr lang="en-US" altLang="en-US"/>
              <a:t>Worst case fragmentation = 1 frame – 1 byte</a:t>
            </a:r>
          </a:p>
          <a:p>
            <a:pPr lvl="1"/>
            <a:r>
              <a:rPr lang="en-US" altLang="en-US"/>
              <a:t>On average fragmentation = 1 / 2 frame size</a:t>
            </a:r>
          </a:p>
          <a:p>
            <a:pPr lvl="1"/>
            <a:r>
              <a:rPr lang="en-US" altLang="en-US"/>
              <a:t>So small frame sizes desirable?</a:t>
            </a:r>
          </a:p>
          <a:p>
            <a:pPr lvl="1"/>
            <a:r>
              <a:rPr lang="en-US" altLang="en-US"/>
              <a:t>But each page table entry takes memory to track</a:t>
            </a:r>
          </a:p>
          <a:p>
            <a:pPr lvl="1"/>
            <a:r>
              <a:rPr lang="en-US" altLang="en-US"/>
              <a:t>Page sizes growing over time</a:t>
            </a:r>
          </a:p>
          <a:p>
            <a:pPr lvl="2"/>
            <a:r>
              <a:rPr lang="en-US" altLang="en-US"/>
              <a:t>Solaris supports two page sizes – 8 KB and 4 MB</a:t>
            </a:r>
          </a:p>
          <a:p>
            <a:r>
              <a:rPr lang="en-US" altLang="en-US"/>
              <a:t>Process view and physical memory now very different</a:t>
            </a:r>
          </a:p>
          <a:p>
            <a:r>
              <a:rPr lang="en-US" altLang="en-US"/>
              <a:t>By implementation process can only access its own memory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901C279A-02CB-38F8-7C79-C6F3A7A9B9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52401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Free Frames</a:t>
            </a:r>
          </a:p>
        </p:txBody>
      </p:sp>
      <p:sp>
        <p:nvSpPr>
          <p:cNvPr id="73731" name="Text Box 4">
            <a:extLst>
              <a:ext uri="{FF2B5EF4-FFF2-40B4-BE49-F238E27FC236}">
                <a16:creationId xmlns:a16="http://schemas.microsoft.com/office/drawing/2014/main" id="{5DDDE3E2-9780-0AB5-6247-C82D83EAA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2814" y="5721350"/>
            <a:ext cx="190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Before allocation</a:t>
            </a:r>
          </a:p>
        </p:txBody>
      </p:sp>
      <p:sp>
        <p:nvSpPr>
          <p:cNvPr id="73732" name="Text Box 5">
            <a:extLst>
              <a:ext uri="{FF2B5EF4-FFF2-40B4-BE49-F238E27FC236}">
                <a16:creationId xmlns:a16="http://schemas.microsoft.com/office/drawing/2014/main" id="{ADE3C092-6CBA-8763-862E-7738467C0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7526" y="573405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After allocation</a:t>
            </a:r>
          </a:p>
        </p:txBody>
      </p:sp>
      <p:pic>
        <p:nvPicPr>
          <p:cNvPr id="73733" name="Picture 7">
            <a:extLst>
              <a:ext uri="{FF2B5EF4-FFF2-40B4-BE49-F238E27FC236}">
                <a16:creationId xmlns:a16="http://schemas.microsoft.com/office/drawing/2014/main" id="{35EBD09C-5276-5FDB-0285-D17B86C95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26" y="1244600"/>
            <a:ext cx="5903913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EDA13351-0536-3FC0-9D46-8720F84DE8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70113" y="198438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Implementation of Page Table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D6881195-F539-2277-3BC0-49A2FF8E1C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97126" y="1146175"/>
            <a:ext cx="6797675" cy="46863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/>
              <a:t>Page table is kept in main memory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Page-table base register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3366FF"/>
                </a:solidFill>
              </a:rPr>
              <a:t>PTBR</a:t>
            </a:r>
            <a:r>
              <a:rPr lang="en-US" altLang="en-US"/>
              <a:t>)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points to the page table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Page-table length register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3366FF"/>
                </a:solidFill>
              </a:rPr>
              <a:t>PTLR</a:t>
            </a:r>
            <a:r>
              <a:rPr lang="en-US" altLang="en-US"/>
              <a:t>)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indicates size of the page table</a:t>
            </a:r>
          </a:p>
          <a:p>
            <a:r>
              <a:rPr lang="en-US" altLang="en-US"/>
              <a:t>In this scheme every data/instruction access requires two memory accesses</a:t>
            </a:r>
          </a:p>
          <a:p>
            <a:pPr lvl="1"/>
            <a:r>
              <a:rPr lang="en-US" altLang="en-US"/>
              <a:t>One for the page table and one for the data / instruction</a:t>
            </a:r>
          </a:p>
          <a:p>
            <a:r>
              <a:rPr lang="en-US" altLang="en-US"/>
              <a:t>The two memory access problem can be solved by the use of a special fast-lookup hardware cache called </a:t>
            </a:r>
            <a:r>
              <a:rPr lang="en-US" altLang="en-US" b="1">
                <a:solidFill>
                  <a:srgbClr val="3366FF"/>
                </a:solidFill>
              </a:rPr>
              <a:t>associative memory </a:t>
            </a:r>
            <a:r>
              <a:rPr lang="en-US" altLang="en-US"/>
              <a:t>or </a:t>
            </a:r>
            <a:r>
              <a:rPr lang="en-US" altLang="en-US" b="1">
                <a:solidFill>
                  <a:srgbClr val="3366FF"/>
                </a:solidFill>
              </a:rPr>
              <a:t>translation look-aside buffers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3366FF"/>
                </a:solidFill>
              </a:rPr>
              <a:t>TLBs</a:t>
            </a:r>
            <a:r>
              <a:rPr lang="en-US" altLang="en-US"/>
              <a:t>)</a:t>
            </a:r>
            <a:endParaRPr lang="en-US" altLang="en-US" b="1">
              <a:solidFill>
                <a:srgbClr val="3366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7A29FFA7-3366-F779-94D7-78F706EFFD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9238" y="112713"/>
            <a:ext cx="655955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Base and Limit Registers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4208FCF8-6026-55B6-86C3-E984483CDC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74913" y="995363"/>
            <a:ext cx="7351712" cy="4483100"/>
          </a:xfrm>
        </p:spPr>
        <p:txBody>
          <a:bodyPr/>
          <a:lstStyle/>
          <a:p>
            <a:r>
              <a:rPr lang="en-US" altLang="en-US"/>
              <a:t>A pair of </a:t>
            </a:r>
            <a:r>
              <a:rPr lang="en-US" altLang="en-US" b="1">
                <a:solidFill>
                  <a:srgbClr val="3366FF"/>
                </a:solidFill>
              </a:rPr>
              <a:t>base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and</a:t>
            </a:r>
            <a:r>
              <a:rPr lang="en-US" altLang="en-US" b="1">
                <a:solidFill>
                  <a:srgbClr val="FF0000"/>
                </a:solidFill>
              </a:rPr>
              <a:t> </a:t>
            </a:r>
            <a:r>
              <a:rPr lang="en-US" altLang="en-US" b="1">
                <a:solidFill>
                  <a:srgbClr val="3366FF"/>
                </a:solidFill>
              </a:rPr>
              <a:t>limit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3366FF"/>
                </a:solidFill>
              </a:rPr>
              <a:t>registers</a:t>
            </a:r>
            <a:r>
              <a:rPr lang="en-US" altLang="en-US"/>
              <a:t> define the logical address space</a:t>
            </a:r>
          </a:p>
          <a:p>
            <a:r>
              <a:rPr lang="en-US" altLang="en-US"/>
              <a:t>CPU must check every memory access generated in user mode to be sure it is between base and limit for that user</a:t>
            </a:r>
          </a:p>
        </p:txBody>
      </p:sp>
      <p:pic>
        <p:nvPicPr>
          <p:cNvPr id="11268" name="Picture 5">
            <a:extLst>
              <a:ext uri="{FF2B5EF4-FFF2-40B4-BE49-F238E27FC236}">
                <a16:creationId xmlns:a16="http://schemas.microsoft.com/office/drawing/2014/main" id="{ADB07B9D-624C-DFB5-A6BE-0CFCD77D1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64" y="2128838"/>
            <a:ext cx="3273425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7E956B76-9116-08D4-8CAF-1831B21C57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79688" y="166688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Implementation of Page Table (Cont.)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69676E43-A713-8778-36A0-0D96D70B0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97126" y="1146175"/>
            <a:ext cx="6924675" cy="4686300"/>
          </a:xfrm>
        </p:spPr>
        <p:txBody>
          <a:bodyPr/>
          <a:lstStyle/>
          <a:p>
            <a:r>
              <a:rPr lang="en-US" altLang="en-US"/>
              <a:t>Some TLBs store</a:t>
            </a:r>
            <a:r>
              <a:rPr lang="en-US" altLang="en-US" b="1"/>
              <a:t> </a:t>
            </a:r>
            <a:r>
              <a:rPr lang="en-US" altLang="en-US" b="1">
                <a:solidFill>
                  <a:srgbClr val="3366FF"/>
                </a:solidFill>
              </a:rPr>
              <a:t>address-space identifiers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3366FF"/>
                </a:solidFill>
              </a:rPr>
              <a:t>ASIDs</a:t>
            </a:r>
            <a:r>
              <a:rPr lang="en-US" altLang="en-US"/>
              <a:t>)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/>
              <a:t>in each TLB entry – uniquely identifies each process to provide address-space protection for that process</a:t>
            </a:r>
          </a:p>
          <a:p>
            <a:pPr lvl="1"/>
            <a:r>
              <a:rPr lang="en-US" altLang="en-US"/>
              <a:t>Otherwise need to flush at every context switch</a:t>
            </a:r>
          </a:p>
          <a:p>
            <a:r>
              <a:rPr lang="en-US" altLang="en-US"/>
              <a:t>TLBs typically small (64 to 1,024 entries)</a:t>
            </a:r>
          </a:p>
          <a:p>
            <a:r>
              <a:rPr lang="en-US" altLang="en-US"/>
              <a:t>On a TLB miss, value is loaded into the TLB for faster access next time</a:t>
            </a:r>
          </a:p>
          <a:p>
            <a:pPr lvl="1"/>
            <a:r>
              <a:rPr lang="en-US" altLang="en-US"/>
              <a:t>Replacement policies must be considered</a:t>
            </a:r>
          </a:p>
          <a:p>
            <a:pPr lvl="1"/>
            <a:r>
              <a:rPr lang="en-US" altLang="en-US"/>
              <a:t>Some entries can be</a:t>
            </a:r>
            <a:r>
              <a:rPr lang="en-US" altLang="en-US" b="1">
                <a:solidFill>
                  <a:srgbClr val="3366FF"/>
                </a:solidFill>
              </a:rPr>
              <a:t> wired down </a:t>
            </a:r>
            <a:r>
              <a:rPr lang="en-US" altLang="en-US"/>
              <a:t>for permanent fast access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050">
            <a:extLst>
              <a:ext uri="{FF2B5EF4-FFF2-40B4-BE49-F238E27FC236}">
                <a16:creationId xmlns:a16="http://schemas.microsoft.com/office/drawing/2014/main" id="{8D95EEB1-99CD-595F-B8BD-2DD979EB09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66688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Associative Memory</a:t>
            </a:r>
          </a:p>
        </p:txBody>
      </p:sp>
      <p:sp>
        <p:nvSpPr>
          <p:cNvPr id="79875" name="Rectangle 2051">
            <a:extLst>
              <a:ext uri="{FF2B5EF4-FFF2-40B4-BE49-F238E27FC236}">
                <a16:creationId xmlns:a16="http://schemas.microsoft.com/office/drawing/2014/main" id="{F7907724-C168-EDB9-4ED2-C526309257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7288" y="1211263"/>
            <a:ext cx="7351712" cy="4483100"/>
          </a:xfrm>
        </p:spPr>
        <p:txBody>
          <a:bodyPr/>
          <a:lstStyle/>
          <a:p>
            <a:r>
              <a:rPr lang="en-US" altLang="en-US"/>
              <a:t>Associative memory – parallel search 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r>
              <a:rPr lang="en-US" altLang="en-US"/>
              <a:t>Address translation (p, d)</a:t>
            </a:r>
          </a:p>
          <a:p>
            <a:pPr marL="627063" lvl="1"/>
            <a:r>
              <a:rPr lang="en-US" altLang="en-US"/>
              <a:t>If p is in associative register, get frame # out</a:t>
            </a:r>
          </a:p>
          <a:p>
            <a:pPr marL="627063" lvl="1"/>
            <a:r>
              <a:rPr lang="en-US" altLang="en-US"/>
              <a:t>Otherwise get frame # from page table in memory</a:t>
            </a:r>
          </a:p>
          <a:p>
            <a:pPr marL="627063" lvl="1"/>
            <a:endParaRPr lang="en-US" altLang="en-US"/>
          </a:p>
        </p:txBody>
      </p:sp>
      <p:pic>
        <p:nvPicPr>
          <p:cNvPr id="79876" name="Picture 1">
            <a:extLst>
              <a:ext uri="{FF2B5EF4-FFF2-40B4-BE49-F238E27FC236}">
                <a16:creationId xmlns:a16="http://schemas.microsoft.com/office/drawing/2014/main" id="{2D702998-68A9-DE7B-FC97-9CAF40426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6" y="1693864"/>
            <a:ext cx="29432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42A331BA-DDF8-027E-BF41-F5C303B0BC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12950" y="18256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Paging Hardware With TLB</a:t>
            </a:r>
            <a:endParaRPr lang="en-US" altLang="en-US" sz="2400"/>
          </a:p>
        </p:txBody>
      </p:sp>
      <p:pic>
        <p:nvPicPr>
          <p:cNvPr id="81923" name="Picture 5">
            <a:extLst>
              <a:ext uri="{FF2B5EF4-FFF2-40B4-BE49-F238E27FC236}">
                <a16:creationId xmlns:a16="http://schemas.microsoft.com/office/drawing/2014/main" id="{C7584859-ED27-370C-0CEE-3C147E523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76" y="1284288"/>
            <a:ext cx="5637213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00293193-7028-8A8C-1814-60B01EA668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52401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Effective Access Time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72915409-C8AC-C03C-B495-AB34272891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41576" y="1084263"/>
            <a:ext cx="7781925" cy="5048250"/>
          </a:xfrm>
        </p:spPr>
        <p:txBody>
          <a:bodyPr>
            <a:normAutofit fontScale="77500" lnSpcReduction="20000"/>
          </a:bodyPr>
          <a:lstStyle/>
          <a:p>
            <a:pPr>
              <a:tabLst>
                <a:tab pos="2062163" algn="l"/>
                <a:tab pos="2566988" algn="l"/>
              </a:tabLst>
            </a:pPr>
            <a:r>
              <a:rPr lang="en-US" altLang="en-US"/>
              <a:t>Associative Lookup = </a:t>
            </a:r>
            <a:r>
              <a:rPr lang="en-US" altLang="en-US">
                <a:sym typeface="Symbol" panose="05050102010706020507" pitchFamily="18" charset="2"/>
              </a:rPr>
              <a:t> time unit</a:t>
            </a:r>
          </a:p>
          <a:p>
            <a:pPr lvl="1">
              <a:tabLst>
                <a:tab pos="2062163" algn="l"/>
                <a:tab pos="2566988" algn="l"/>
              </a:tabLst>
            </a:pPr>
            <a:r>
              <a:rPr lang="en-US" altLang="en-US">
                <a:sym typeface="Symbol" panose="05050102010706020507" pitchFamily="18" charset="2"/>
              </a:rPr>
              <a:t>Can be &lt; 10% of memory access time</a:t>
            </a:r>
          </a:p>
          <a:p>
            <a:pPr>
              <a:tabLst>
                <a:tab pos="2062163" algn="l"/>
                <a:tab pos="2566988" algn="l"/>
              </a:tabLst>
            </a:pPr>
            <a:r>
              <a:rPr lang="en-US" altLang="en-US">
                <a:sym typeface="Symbol" panose="05050102010706020507" pitchFamily="18" charset="2"/>
              </a:rPr>
              <a:t>Hit ratio = </a:t>
            </a:r>
          </a:p>
          <a:p>
            <a:pPr lvl="1">
              <a:tabLst>
                <a:tab pos="2062163" algn="l"/>
                <a:tab pos="2566988" algn="l"/>
              </a:tabLst>
            </a:pPr>
            <a:r>
              <a:rPr lang="en-US" altLang="en-US">
                <a:sym typeface="Symbol" panose="05050102010706020507" pitchFamily="18" charset="2"/>
              </a:rPr>
              <a:t>Hit ratio – percentage of times that a page number is found in the associative registers; ratio related to number of associative registers</a:t>
            </a:r>
          </a:p>
          <a:p>
            <a:pPr>
              <a:tabLst>
                <a:tab pos="2062163" algn="l"/>
                <a:tab pos="2566988" algn="l"/>
              </a:tabLst>
            </a:pPr>
            <a:r>
              <a:rPr lang="en-US" altLang="en-US">
                <a:sym typeface="Symbol" panose="05050102010706020507" pitchFamily="18" charset="2"/>
              </a:rPr>
              <a:t>Consider  = 80%, T</a:t>
            </a:r>
            <a:r>
              <a:rPr lang="en-US" altLang="en-US" baseline="-25000">
                <a:sym typeface="Symbol" panose="05050102010706020507" pitchFamily="18" charset="2"/>
              </a:rPr>
              <a:t>L</a:t>
            </a:r>
            <a:r>
              <a:rPr lang="en-US" altLang="en-US">
                <a:sym typeface="Symbol" panose="05050102010706020507" pitchFamily="18" charset="2"/>
              </a:rPr>
              <a:t> = 20ns for TLB search, T</a:t>
            </a:r>
            <a:r>
              <a:rPr lang="en-US" altLang="en-US" baseline="-25000">
                <a:sym typeface="Symbol" panose="05050102010706020507" pitchFamily="18" charset="2"/>
              </a:rPr>
              <a:t>M </a:t>
            </a:r>
            <a:r>
              <a:rPr lang="en-US" altLang="en-US">
                <a:sym typeface="Symbol" panose="05050102010706020507" pitchFamily="18" charset="2"/>
              </a:rPr>
              <a:t>=100ns for memory access</a:t>
            </a:r>
          </a:p>
          <a:p>
            <a:pPr>
              <a:tabLst>
                <a:tab pos="2062163" algn="l"/>
                <a:tab pos="2566988" algn="l"/>
              </a:tabLst>
            </a:pPr>
            <a:r>
              <a:rPr lang="en-US" altLang="en-US" b="1">
                <a:solidFill>
                  <a:srgbClr val="3366FF"/>
                </a:solidFill>
                <a:sym typeface="Symbol" panose="05050102010706020507" pitchFamily="18" charset="2"/>
              </a:rPr>
              <a:t>Effective Access Time</a:t>
            </a:r>
            <a:r>
              <a:rPr lang="en-US" altLang="en-US">
                <a:solidFill>
                  <a:srgbClr val="3366FF"/>
                </a:solidFill>
                <a:sym typeface="Symbol" panose="05050102010706020507" pitchFamily="18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(</a:t>
            </a:r>
            <a:r>
              <a:rPr lang="en-US" altLang="en-US" b="1">
                <a:solidFill>
                  <a:srgbClr val="3366FF"/>
                </a:solidFill>
                <a:sym typeface="Symbol" panose="05050102010706020507" pitchFamily="18" charset="2"/>
              </a:rPr>
              <a:t>EAT</a:t>
            </a:r>
            <a:r>
              <a:rPr lang="en-US" altLang="en-US">
                <a:sym typeface="Symbol" panose="05050102010706020507" pitchFamily="18" charset="2"/>
              </a:rPr>
              <a:t>) [parallel accesses to TLB and page table]</a:t>
            </a:r>
          </a:p>
          <a:p>
            <a:pPr>
              <a:buNone/>
              <a:tabLst>
                <a:tab pos="2062163" algn="l"/>
                <a:tab pos="2566988" algn="l"/>
              </a:tabLst>
            </a:pPr>
            <a:r>
              <a:rPr lang="en-US" altLang="en-US"/>
              <a:t>		EAT = </a:t>
            </a:r>
            <a:r>
              <a:rPr lang="en-US" altLang="en-US">
                <a:sym typeface="Symbol" panose="05050102010706020507" pitchFamily="18" charset="2"/>
              </a:rPr>
              <a:t></a:t>
            </a:r>
            <a:r>
              <a:rPr lang="en-US" altLang="en-US"/>
              <a:t>(</a:t>
            </a:r>
            <a:r>
              <a:rPr lang="en-US" altLang="en-US">
                <a:sym typeface="Symbol" panose="05050102010706020507" pitchFamily="18" charset="2"/>
              </a:rPr>
              <a:t>T</a:t>
            </a:r>
            <a:r>
              <a:rPr lang="en-US" altLang="en-US" baseline="-25000">
                <a:sym typeface="Symbol" panose="05050102010706020507" pitchFamily="18" charset="2"/>
              </a:rPr>
              <a:t>L</a:t>
            </a:r>
            <a:r>
              <a:rPr lang="en-US" altLang="en-US"/>
              <a:t> + </a:t>
            </a:r>
            <a:r>
              <a:rPr lang="en-US" altLang="en-US">
                <a:sym typeface="Symbol" panose="05050102010706020507" pitchFamily="18" charset="2"/>
              </a:rPr>
              <a:t>T</a:t>
            </a:r>
            <a:r>
              <a:rPr lang="en-US" altLang="en-US" baseline="-25000">
                <a:sym typeface="Symbol" panose="05050102010706020507" pitchFamily="18" charset="2"/>
              </a:rPr>
              <a:t>M</a:t>
            </a:r>
            <a:r>
              <a:rPr lang="en-US" altLang="en-US">
                <a:sym typeface="Symbol" panose="05050102010706020507" pitchFamily="18" charset="2"/>
              </a:rPr>
              <a:t>) + (1 – )(T</a:t>
            </a:r>
            <a:r>
              <a:rPr lang="en-US" altLang="en-US" baseline="-25000">
                <a:sym typeface="Symbol" panose="05050102010706020507" pitchFamily="18" charset="2"/>
              </a:rPr>
              <a:t>M</a:t>
            </a:r>
            <a:r>
              <a:rPr lang="en-US" altLang="en-US">
                <a:sym typeface="Symbol" panose="05050102010706020507" pitchFamily="18" charset="2"/>
              </a:rPr>
              <a:t> + T</a:t>
            </a:r>
            <a:r>
              <a:rPr lang="en-US" altLang="en-US" baseline="-25000">
                <a:sym typeface="Symbol" panose="05050102010706020507" pitchFamily="18" charset="2"/>
              </a:rPr>
              <a:t>M</a:t>
            </a:r>
            <a:r>
              <a:rPr lang="en-US" altLang="en-US">
                <a:sym typeface="Symbol" panose="05050102010706020507" pitchFamily="18" charset="2"/>
              </a:rPr>
              <a:t>)</a:t>
            </a:r>
            <a:endParaRPr lang="en-US" altLang="en-US"/>
          </a:p>
          <a:p>
            <a:pPr>
              <a:tabLst>
                <a:tab pos="2062163" algn="l"/>
                <a:tab pos="2566988" algn="l"/>
              </a:tabLst>
            </a:pPr>
            <a:r>
              <a:rPr lang="en-US" altLang="en-US"/>
              <a:t> </a:t>
            </a:r>
            <a:r>
              <a:rPr lang="en-US" altLang="en-US">
                <a:sym typeface="Symbol" panose="05050102010706020507" pitchFamily="18" charset="2"/>
              </a:rPr>
              <a:t>Consider  = 80%,  = 20ns for </a:t>
            </a:r>
            <a:r>
              <a:rPr lang="en-US" altLang="en-US">
                <a:solidFill>
                  <a:srgbClr val="FF0000"/>
                </a:solidFill>
                <a:sym typeface="Symbol" panose="05050102010706020507" pitchFamily="18" charset="2"/>
              </a:rPr>
              <a:t>TLB</a:t>
            </a:r>
            <a:r>
              <a:rPr lang="en-US" altLang="en-US">
                <a:sym typeface="Symbol" panose="05050102010706020507" pitchFamily="18" charset="2"/>
              </a:rPr>
              <a:t> search, 100ns for memory access</a:t>
            </a:r>
          </a:p>
          <a:p>
            <a:pPr lvl="1">
              <a:tabLst>
                <a:tab pos="2062163" algn="l"/>
                <a:tab pos="2566988" algn="l"/>
              </a:tabLst>
            </a:pPr>
            <a:r>
              <a:rPr lang="en-US" altLang="en-US">
                <a:sym typeface="Symbol" panose="05050102010706020507" pitchFamily="18" charset="2"/>
              </a:rPr>
              <a:t>EAT = 0.80 x (20+100) + 0.20 x (100 +100) = 136ns</a:t>
            </a:r>
          </a:p>
          <a:p>
            <a:pPr>
              <a:tabLst>
                <a:tab pos="2062163" algn="l"/>
                <a:tab pos="2566988" algn="l"/>
              </a:tabLst>
            </a:pPr>
            <a:r>
              <a:rPr lang="en-US" altLang="en-US">
                <a:sym typeface="Symbol" panose="05050102010706020507" pitchFamily="18" charset="2"/>
              </a:rPr>
              <a:t>Consider more realistic hit ratio -&gt;   = 99%,  = 20ns for TLB search, 100ns for memory access</a:t>
            </a:r>
          </a:p>
          <a:p>
            <a:pPr lvl="1">
              <a:tabLst>
                <a:tab pos="2062163" algn="l"/>
                <a:tab pos="2566988" algn="l"/>
              </a:tabLst>
            </a:pPr>
            <a:r>
              <a:rPr lang="en-US" altLang="en-US">
                <a:sym typeface="Symbol" panose="05050102010706020507" pitchFamily="18" charset="2"/>
              </a:rPr>
              <a:t>EAT = 0.99 x 120 + 0.01 x 200 = 120.8ns</a:t>
            </a:r>
          </a:p>
          <a:p>
            <a:pPr lvl="1">
              <a:tabLst>
                <a:tab pos="2062163" algn="l"/>
                <a:tab pos="2566988" algn="l"/>
              </a:tabLst>
            </a:pPr>
            <a:endParaRPr lang="en-US" altLang="en-US">
              <a:sym typeface="Symbol" panose="05050102010706020507" pitchFamily="18" charset="2"/>
            </a:endParaRPr>
          </a:p>
          <a:p>
            <a:pPr>
              <a:buNone/>
              <a:tabLst>
                <a:tab pos="2062163" algn="l"/>
                <a:tab pos="2566988" algn="l"/>
              </a:tabLst>
            </a:pPr>
            <a:endParaRPr lang="en-US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050">
            <a:extLst>
              <a:ext uri="{FF2B5EF4-FFF2-40B4-BE49-F238E27FC236}">
                <a16:creationId xmlns:a16="http://schemas.microsoft.com/office/drawing/2014/main" id="{F03C28AE-3FB2-8C8E-27F8-F690E2D1F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8256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Memory Protection</a:t>
            </a:r>
          </a:p>
        </p:txBody>
      </p:sp>
      <p:sp>
        <p:nvSpPr>
          <p:cNvPr id="86019" name="Rectangle 2051">
            <a:extLst>
              <a:ext uri="{FF2B5EF4-FFF2-40B4-BE49-F238E27FC236}">
                <a16:creationId xmlns:a16="http://schemas.microsoft.com/office/drawing/2014/main" id="{F023CD73-C022-A3BE-4728-0B164076FC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97126" y="1157288"/>
            <a:ext cx="6937375" cy="4468812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/>
              <a:t>Memory protection implemented by associating protection bit with each frame to indicate if read-only or read-write access is allowed</a:t>
            </a:r>
          </a:p>
          <a:p>
            <a:pPr lvl="1"/>
            <a:r>
              <a:rPr lang="en-US" altLang="en-US"/>
              <a:t>Can also add more bits to indicate page execute-only, and so on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Valid-invalid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bit attached to each entry in the page table:</a:t>
            </a:r>
          </a:p>
          <a:p>
            <a:pPr lvl="1"/>
            <a:r>
              <a:rPr lang="ja-JP" altLang="en-US"/>
              <a:t>“</a:t>
            </a:r>
            <a:r>
              <a:rPr lang="en-US" altLang="ja-JP"/>
              <a:t>valid</a:t>
            </a:r>
            <a:r>
              <a:rPr lang="ja-JP" altLang="en-US"/>
              <a:t>”</a:t>
            </a:r>
            <a:r>
              <a:rPr lang="en-US" altLang="ja-JP"/>
              <a:t> indicates that the associated page is in the process</a:t>
            </a:r>
            <a:r>
              <a:rPr lang="ja-JP" altLang="en-US"/>
              <a:t>’</a:t>
            </a:r>
            <a:r>
              <a:rPr lang="en-US" altLang="ja-JP"/>
              <a:t> logical address space, and is thus a legal page</a:t>
            </a:r>
          </a:p>
          <a:p>
            <a:pPr lvl="1"/>
            <a:r>
              <a:rPr lang="ja-JP" altLang="en-US"/>
              <a:t>“</a:t>
            </a:r>
            <a:r>
              <a:rPr lang="en-US" altLang="ja-JP"/>
              <a:t>invalid</a:t>
            </a:r>
            <a:r>
              <a:rPr lang="ja-JP" altLang="en-US"/>
              <a:t>”</a:t>
            </a:r>
            <a:r>
              <a:rPr lang="en-US" altLang="ja-JP"/>
              <a:t> indicates that the page is not in the process</a:t>
            </a:r>
            <a:r>
              <a:rPr lang="ja-JP" altLang="en-US"/>
              <a:t>’</a:t>
            </a:r>
            <a:r>
              <a:rPr lang="en-US" altLang="ja-JP"/>
              <a:t> logical address space</a:t>
            </a:r>
          </a:p>
          <a:p>
            <a:pPr lvl="1"/>
            <a:r>
              <a:rPr lang="en-US" altLang="en-US"/>
              <a:t>Or use </a:t>
            </a:r>
            <a:r>
              <a:rPr lang="en-US" altLang="en-US" b="1">
                <a:solidFill>
                  <a:srgbClr val="3366FF"/>
                </a:solidFill>
              </a:rPr>
              <a:t>page-table length register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3366FF"/>
                </a:solidFill>
              </a:rPr>
              <a:t>PTLR</a:t>
            </a:r>
            <a:r>
              <a:rPr lang="en-US" altLang="en-US"/>
              <a:t>)</a:t>
            </a:r>
          </a:p>
          <a:p>
            <a:r>
              <a:rPr lang="en-US" altLang="en-US"/>
              <a:t>Any violations result in a trap to the kernel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F072F65B-5D3E-1847-1768-C445AD51F9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3738" y="-188913"/>
            <a:ext cx="7112000" cy="903288"/>
          </a:xfrm>
        </p:spPr>
        <p:txBody>
          <a:bodyPr/>
          <a:lstStyle/>
          <a:p>
            <a:pPr eaLnBrk="1" hangingPunct="1"/>
            <a:r>
              <a:rPr lang="en-US" altLang="en-US" sz="2800"/>
              <a:t>Valid (v) or Invalid (i) Bit In A Page Table</a:t>
            </a:r>
          </a:p>
        </p:txBody>
      </p:sp>
      <p:pic>
        <p:nvPicPr>
          <p:cNvPr id="88067" name="Picture 5">
            <a:extLst>
              <a:ext uri="{FF2B5EF4-FFF2-40B4-BE49-F238E27FC236}">
                <a16:creationId xmlns:a16="http://schemas.microsoft.com/office/drawing/2014/main" id="{C3D1AF1F-B021-4C52-B70C-593313C58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0" y="1252538"/>
            <a:ext cx="509905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1CA89CA2-6DE9-AA43-A85F-F445B48697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8256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Shared Pages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2934E2C1-9CD3-987F-0CED-01D32CDFB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97126" y="1141413"/>
            <a:ext cx="6950075" cy="4483100"/>
          </a:xfrm>
        </p:spPr>
        <p:txBody>
          <a:bodyPr>
            <a:normAutofit lnSpcReduction="10000"/>
          </a:bodyPr>
          <a:lstStyle/>
          <a:p>
            <a:r>
              <a:rPr lang="en-US" altLang="en-US" b="1">
                <a:solidFill>
                  <a:srgbClr val="3366FF"/>
                </a:solidFill>
              </a:rPr>
              <a:t>Shared code</a:t>
            </a:r>
          </a:p>
          <a:p>
            <a:pPr lvl="1"/>
            <a:r>
              <a:rPr lang="en-US" altLang="en-US"/>
              <a:t>One copy of read-only (</a:t>
            </a:r>
            <a:r>
              <a:rPr lang="en-US" altLang="en-US" b="1">
                <a:solidFill>
                  <a:srgbClr val="3366FF"/>
                </a:solidFill>
              </a:rPr>
              <a:t>reentrant</a:t>
            </a:r>
            <a:r>
              <a:rPr lang="en-US" altLang="en-US"/>
              <a:t>) code shared among processes (i.e., text editors, compilers, window systems)</a:t>
            </a:r>
          </a:p>
          <a:p>
            <a:pPr lvl="1"/>
            <a:r>
              <a:rPr lang="en-US" altLang="en-US"/>
              <a:t>Similar to multiple threads sharing the same process space</a:t>
            </a:r>
          </a:p>
          <a:p>
            <a:pPr lvl="1"/>
            <a:r>
              <a:rPr lang="en-US" altLang="en-US"/>
              <a:t>Also useful for interprocess communication if sharing of read-write pages is allowed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Private code and data</a:t>
            </a:r>
            <a:r>
              <a:rPr lang="en-US" altLang="en-US">
                <a:solidFill>
                  <a:srgbClr val="3366FF"/>
                </a:solidFill>
              </a:rPr>
              <a:t> </a:t>
            </a:r>
          </a:p>
          <a:p>
            <a:pPr lvl="1"/>
            <a:r>
              <a:rPr lang="en-US" altLang="en-US"/>
              <a:t>Each process keeps a separate copy of the code and data</a:t>
            </a:r>
          </a:p>
          <a:p>
            <a:pPr lvl="1"/>
            <a:r>
              <a:rPr lang="en-US" altLang="en-US"/>
              <a:t>The pages for the private code and data can appear anywhere in the logical address space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126BB107-BE7C-11B7-DFE1-BBE40FD498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6664" y="198438"/>
            <a:ext cx="77041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Shared Pages Example</a:t>
            </a:r>
            <a:endParaRPr lang="en-US" altLang="en-US" sz="2400"/>
          </a:p>
        </p:txBody>
      </p:sp>
      <p:pic>
        <p:nvPicPr>
          <p:cNvPr id="92163" name="Picture 4" descr="8">
            <a:extLst>
              <a:ext uri="{FF2B5EF4-FFF2-40B4-BE49-F238E27FC236}">
                <a16:creationId xmlns:a16="http://schemas.microsoft.com/office/drawing/2014/main" id="{A013A499-10B4-DB57-1D61-E4D838A4C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964" y="1104901"/>
            <a:ext cx="4860925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8A4D85EB-0051-680C-4B5A-94BED8ADB7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44700" y="18256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Structure of the Page Table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99F15B05-C9DF-065D-8CFF-6801BAB218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81250" y="1141413"/>
            <a:ext cx="7119938" cy="44831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/>
              <a:t>Memory structures for paging can get huge using straight-forward methods</a:t>
            </a:r>
          </a:p>
          <a:p>
            <a:pPr lvl="1"/>
            <a:r>
              <a:rPr lang="en-US" altLang="en-US"/>
              <a:t>Consider a 32-bit logical address space as on modern computers</a:t>
            </a:r>
          </a:p>
          <a:p>
            <a:pPr lvl="1"/>
            <a:r>
              <a:rPr lang="en-US" altLang="en-US"/>
              <a:t>Page size of 4 KB (2</a:t>
            </a:r>
            <a:r>
              <a:rPr lang="en-US" altLang="en-US" baseline="30000"/>
              <a:t>12</a:t>
            </a:r>
            <a:r>
              <a:rPr lang="en-US" altLang="en-US"/>
              <a:t>)</a:t>
            </a:r>
          </a:p>
          <a:p>
            <a:pPr lvl="1"/>
            <a:r>
              <a:rPr lang="en-US" altLang="en-US"/>
              <a:t>Page table would have 1 million entries (2</a:t>
            </a:r>
            <a:r>
              <a:rPr lang="en-US" altLang="en-US" baseline="30000"/>
              <a:t>32</a:t>
            </a:r>
            <a:r>
              <a:rPr lang="en-US" altLang="en-US"/>
              <a:t> / 2</a:t>
            </a:r>
            <a:r>
              <a:rPr lang="en-US" altLang="en-US" baseline="30000"/>
              <a:t>12</a:t>
            </a:r>
            <a:r>
              <a:rPr lang="en-US" altLang="en-US"/>
              <a:t>)</a:t>
            </a:r>
          </a:p>
          <a:p>
            <a:pPr lvl="1"/>
            <a:r>
              <a:rPr lang="en-US" altLang="en-US"/>
              <a:t>If each entry is 4 bytes -&gt; 4 MB of physical address space / memory for page table alone</a:t>
            </a:r>
          </a:p>
          <a:p>
            <a:pPr lvl="2"/>
            <a:r>
              <a:rPr lang="en-US" altLang="en-US"/>
              <a:t>That amount of memory used to cost a lot</a:t>
            </a:r>
          </a:p>
          <a:p>
            <a:pPr lvl="2"/>
            <a:r>
              <a:rPr lang="en-US" altLang="en-US"/>
              <a:t>Don</a:t>
            </a:r>
            <a:r>
              <a:rPr lang="ja-JP" altLang="en-US"/>
              <a:t>’</a:t>
            </a:r>
            <a:r>
              <a:rPr lang="en-US" altLang="ja-JP"/>
              <a:t>t want to allocate that contiguously in main memory</a:t>
            </a:r>
            <a:endParaRPr lang="en-US" altLang="en-US"/>
          </a:p>
          <a:p>
            <a:r>
              <a:rPr lang="en-US" altLang="en-US"/>
              <a:t>Hierarchical Paging</a:t>
            </a:r>
          </a:p>
          <a:p>
            <a:r>
              <a:rPr lang="en-US" altLang="en-US"/>
              <a:t>Hashed Page Tables</a:t>
            </a:r>
          </a:p>
          <a:p>
            <a:r>
              <a:rPr lang="en-US" altLang="en-US"/>
              <a:t>Inverted Page Tables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7CD6465B-59F1-0CA3-766D-6768025CCF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7075" y="166688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Hierarchical Page Tables</a:t>
            </a: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F823BC9F-8497-E091-9383-539A85A2C8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7288" y="1189038"/>
            <a:ext cx="5980112" cy="4483100"/>
          </a:xfrm>
        </p:spPr>
        <p:txBody>
          <a:bodyPr/>
          <a:lstStyle/>
          <a:p>
            <a:r>
              <a:rPr lang="en-US" altLang="en-US">
                <a:solidFill>
                  <a:srgbClr val="FF0000"/>
                </a:solidFill>
              </a:rPr>
              <a:t>Break up the logical address space into multiple page tables</a:t>
            </a:r>
          </a:p>
          <a:p>
            <a:r>
              <a:rPr lang="en-US" altLang="en-US"/>
              <a:t>A simple technique is a two-level page table</a:t>
            </a:r>
          </a:p>
          <a:p>
            <a:r>
              <a:rPr lang="en-US" altLang="en-US"/>
              <a:t>We then page the page table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1B4C2CA-0BF6-75B6-E134-93BAE699BD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65388" y="153988"/>
            <a:ext cx="7745412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Hardware Address Protection</a:t>
            </a:r>
          </a:p>
        </p:txBody>
      </p:sp>
      <p:pic>
        <p:nvPicPr>
          <p:cNvPr id="13315" name="Content Placeholder 4" descr="8.02.pdf">
            <a:extLst>
              <a:ext uri="{FF2B5EF4-FFF2-40B4-BE49-F238E27FC236}">
                <a16:creationId xmlns:a16="http://schemas.microsoft.com/office/drawing/2014/main" id="{88EDACC1-8503-1AE3-4D63-D938831EB3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90" b="-12790"/>
          <a:stretch>
            <a:fillRect/>
          </a:stretch>
        </p:blipFill>
        <p:spPr>
          <a:xfrm>
            <a:off x="3100388" y="1212851"/>
            <a:ext cx="6324600" cy="3482975"/>
          </a:xfr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E392E4BD-1D36-E8CF-130D-8A57731D90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92325" y="166688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Two-Level Page-Table Scheme</a:t>
            </a:r>
            <a:endParaRPr lang="en-US" altLang="en-US" sz="2400"/>
          </a:p>
        </p:txBody>
      </p:sp>
      <p:pic>
        <p:nvPicPr>
          <p:cNvPr id="98307" name="Picture 4" descr="8">
            <a:extLst>
              <a:ext uri="{FF2B5EF4-FFF2-40B4-BE49-F238E27FC236}">
                <a16:creationId xmlns:a16="http://schemas.microsoft.com/office/drawing/2014/main" id="{506CFE77-64C7-973D-B1DD-24C7774F7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75" y="1268414"/>
            <a:ext cx="4248150" cy="449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0707DC74-007E-44E0-8FBB-DF4E10F452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79676" y="152401"/>
            <a:ext cx="77628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Two-Level Paging Example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7EFB9A01-F036-6583-19E8-74B069AB81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41576" y="1085851"/>
            <a:ext cx="7807325" cy="514667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A logical address (on 32-bit machine with 1K page size) is divided into:</a:t>
            </a:r>
          </a:p>
          <a:p>
            <a:pPr marL="627063" lvl="1"/>
            <a:r>
              <a:rPr lang="en-US" altLang="en-US"/>
              <a:t>a page number consisting of 22 bits</a:t>
            </a:r>
          </a:p>
          <a:p>
            <a:pPr marL="627063" lvl="1"/>
            <a:r>
              <a:rPr lang="en-US" altLang="en-US"/>
              <a:t>a page offset consisting of 10 bits</a:t>
            </a:r>
          </a:p>
          <a:p>
            <a:pPr marL="627063" lvl="1"/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/>
              <a:t>Since the page table is paged, the page number is further divided into:</a:t>
            </a:r>
          </a:p>
          <a:p>
            <a:pPr marL="627063" lvl="1"/>
            <a:r>
              <a:rPr lang="en-US" altLang="en-US"/>
              <a:t>a 12-bit page number </a:t>
            </a:r>
          </a:p>
          <a:p>
            <a:pPr marL="627063" lvl="1"/>
            <a:r>
              <a:rPr lang="en-US" altLang="en-US"/>
              <a:t>a 10-bit page offset</a:t>
            </a:r>
          </a:p>
          <a:p>
            <a:pPr marL="627063" lvl="1"/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/>
              <a:t>Thus, a logical address is as follows:</a:t>
            </a:r>
            <a:br>
              <a:rPr lang="en-US" altLang="en-US"/>
            </a:br>
            <a:br>
              <a:rPr lang="en-US" altLang="en-US" sz="1600"/>
            </a:br>
            <a:br>
              <a:rPr lang="en-US" altLang="en-US" sz="1600"/>
            </a:br>
            <a:br>
              <a:rPr lang="en-US" altLang="en-US" sz="1600"/>
            </a:br>
            <a:br>
              <a:rPr lang="en-US" altLang="en-US" sz="1600"/>
            </a:br>
            <a:br>
              <a:rPr lang="en-US" altLang="en-US" sz="1600"/>
            </a:br>
            <a:endParaRPr lang="en-US" altLang="en-US" sz="1600"/>
          </a:p>
          <a:p>
            <a:pPr>
              <a:lnSpc>
                <a:spcPct val="90000"/>
              </a:lnSpc>
            </a:pPr>
            <a:r>
              <a:rPr lang="en-US" altLang="en-US"/>
              <a:t>where</a:t>
            </a:r>
            <a:r>
              <a:rPr lang="en-US" altLang="en-US" i="1"/>
              <a:t> p</a:t>
            </a:r>
            <a:r>
              <a:rPr lang="en-US" altLang="en-US" i="1" baseline="-25000"/>
              <a:t>1</a:t>
            </a:r>
            <a:r>
              <a:rPr lang="en-US" altLang="en-US"/>
              <a:t> is an index into the outer page table, and </a:t>
            </a:r>
            <a:r>
              <a:rPr lang="en-US" altLang="en-US" i="1"/>
              <a:t>p</a:t>
            </a:r>
            <a:r>
              <a:rPr lang="en-US" altLang="en-US" i="1" baseline="-25000"/>
              <a:t>2</a:t>
            </a:r>
            <a:r>
              <a:rPr lang="en-US" altLang="en-US"/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altLang="en-US"/>
              <a:t>Known as </a:t>
            </a:r>
            <a:r>
              <a:rPr lang="en-US" altLang="en-US" b="1">
                <a:solidFill>
                  <a:srgbClr val="3366FF"/>
                </a:solidFill>
              </a:rPr>
              <a:t>forward-mapped page table</a:t>
            </a:r>
          </a:p>
        </p:txBody>
      </p:sp>
      <p:pic>
        <p:nvPicPr>
          <p:cNvPr id="100356" name="Picture 4">
            <a:extLst>
              <a:ext uri="{FF2B5EF4-FFF2-40B4-BE49-F238E27FC236}">
                <a16:creationId xmlns:a16="http://schemas.microsoft.com/office/drawing/2014/main" id="{D04D72F0-3566-5C30-5487-719705492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4" y="3875089"/>
            <a:ext cx="3159125" cy="105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1026">
            <a:extLst>
              <a:ext uri="{FF2B5EF4-FFF2-40B4-BE49-F238E27FC236}">
                <a16:creationId xmlns:a16="http://schemas.microsoft.com/office/drawing/2014/main" id="{0E8AD01B-F447-BB1D-E10D-CA06C894C3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52714" y="152401"/>
            <a:ext cx="7558087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Address-Translation Scheme</a:t>
            </a:r>
            <a:endParaRPr lang="en-US" altLang="en-US" sz="2400"/>
          </a:p>
        </p:txBody>
      </p:sp>
      <p:pic>
        <p:nvPicPr>
          <p:cNvPr id="102403" name="Picture 1035">
            <a:extLst>
              <a:ext uri="{FF2B5EF4-FFF2-40B4-BE49-F238E27FC236}">
                <a16:creationId xmlns:a16="http://schemas.microsoft.com/office/drawing/2014/main" id="{7D3B955D-D1DB-3422-CD73-C7420BC0D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014" y="1258889"/>
            <a:ext cx="6389687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>
            <a:extLst>
              <a:ext uri="{FF2B5EF4-FFF2-40B4-BE49-F238E27FC236}">
                <a16:creationId xmlns:a16="http://schemas.microsoft.com/office/drawing/2014/main" id="{830999C0-A8CC-6AD2-2DF1-8B00FF6C8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60575" y="166688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64-bit Logical Address Space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B1D76395-C2CB-CD1E-54AB-0CCF5EDA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0450" y="1201739"/>
            <a:ext cx="8116888" cy="5087937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altLang="en-US" dirty="0"/>
              <a:t>Even two-level paging scheme not sufficient</a:t>
            </a:r>
          </a:p>
          <a:p>
            <a:pPr>
              <a:defRPr/>
            </a:pPr>
            <a:r>
              <a:rPr lang="en-US" altLang="en-US" dirty="0"/>
              <a:t>If page size is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>
              <a:defRPr/>
            </a:pPr>
            <a:r>
              <a:rPr lang="en-US" altLang="en-US" dirty="0"/>
              <a:t>Then page table has 2</a:t>
            </a:r>
            <a:r>
              <a:rPr lang="en-US" altLang="en-US" baseline="30000" dirty="0"/>
              <a:t>52</a:t>
            </a:r>
            <a:r>
              <a:rPr lang="en-US" altLang="en-US" dirty="0"/>
              <a:t> entries</a:t>
            </a:r>
          </a:p>
          <a:p>
            <a:pPr lvl="1">
              <a:defRPr/>
            </a:pPr>
            <a:r>
              <a:rPr lang="en-US" altLang="en-US" dirty="0"/>
              <a:t>If two level scheme, inner page tables could be 2</a:t>
            </a:r>
            <a:r>
              <a:rPr lang="en-US" altLang="en-US" baseline="30000" dirty="0"/>
              <a:t>10</a:t>
            </a:r>
            <a:r>
              <a:rPr lang="en-US" altLang="en-US" dirty="0"/>
              <a:t> 4-byte entries</a:t>
            </a:r>
          </a:p>
          <a:p>
            <a:pPr lvl="1">
              <a:defRPr/>
            </a:pPr>
            <a:r>
              <a:rPr lang="en-US" altLang="en-US" dirty="0"/>
              <a:t>Address would look like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None/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Outer page table has 2</a:t>
            </a:r>
            <a:r>
              <a:rPr lang="en-US" altLang="en-US" baseline="30000" dirty="0"/>
              <a:t>42</a:t>
            </a:r>
            <a:r>
              <a:rPr lang="en-US" altLang="en-US" dirty="0"/>
              <a:t> entries or 2</a:t>
            </a:r>
            <a:r>
              <a:rPr lang="en-US" altLang="en-US" baseline="30000" dirty="0"/>
              <a:t>44</a:t>
            </a:r>
            <a:r>
              <a:rPr lang="en-US" altLang="en-US" dirty="0"/>
              <a:t> bytes</a:t>
            </a:r>
          </a:p>
          <a:p>
            <a:pPr lvl="1">
              <a:defRPr/>
            </a:pPr>
            <a:r>
              <a:rPr lang="en-US" altLang="en-US" dirty="0"/>
              <a:t>One solution is to add a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</a:t>
            </a:r>
          </a:p>
          <a:p>
            <a:pPr lvl="1">
              <a:defRPr/>
            </a:pPr>
            <a:r>
              <a:rPr lang="en-US" altLang="en-US" dirty="0"/>
              <a:t>But in the following example the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 is still 2</a:t>
            </a:r>
            <a:r>
              <a:rPr lang="en-US" altLang="en-US" baseline="30000" dirty="0"/>
              <a:t>34</a:t>
            </a:r>
            <a:r>
              <a:rPr lang="en-US" altLang="en-US" dirty="0"/>
              <a:t> bytes in size</a:t>
            </a:r>
          </a:p>
          <a:p>
            <a:pPr lvl="2">
              <a:defRPr/>
            </a:pPr>
            <a:r>
              <a:rPr lang="en-US" altLang="en-US" dirty="0"/>
              <a:t>And possibly 4 memory access to get to one physical memory location</a:t>
            </a:r>
          </a:p>
          <a:p>
            <a:pPr lvl="1">
              <a:defRPr/>
            </a:pPr>
            <a:endParaRPr lang="en-US" altLang="en-US" dirty="0"/>
          </a:p>
        </p:txBody>
      </p:sp>
      <p:pic>
        <p:nvPicPr>
          <p:cNvPr id="104452" name="Picture 1">
            <a:extLst>
              <a:ext uri="{FF2B5EF4-FFF2-40B4-BE49-F238E27FC236}">
                <a16:creationId xmlns:a16="http://schemas.microsoft.com/office/drawing/2014/main" id="{8A61FCD5-68CD-6BC4-4830-4F737F8F8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5" y="3000376"/>
            <a:ext cx="3246438" cy="116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4FB090D9-510B-3DCF-DC25-AA2726979C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89188" y="214313"/>
            <a:ext cx="78216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Three-level Paging Scheme</a:t>
            </a:r>
          </a:p>
        </p:txBody>
      </p:sp>
      <p:pic>
        <p:nvPicPr>
          <p:cNvPr id="105475" name="Picture 6">
            <a:extLst>
              <a:ext uri="{FF2B5EF4-FFF2-40B4-BE49-F238E27FC236}">
                <a16:creationId xmlns:a16="http://schemas.microsoft.com/office/drawing/2014/main" id="{B9CBD87A-1BEE-A688-B4AB-200527B12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1" y="1293813"/>
            <a:ext cx="5241925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6" name="Picture 7">
            <a:extLst>
              <a:ext uri="{FF2B5EF4-FFF2-40B4-BE49-F238E27FC236}">
                <a16:creationId xmlns:a16="http://schemas.microsoft.com/office/drawing/2014/main" id="{BD755A33-1A69-E9AC-871F-A6736708B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400" y="3130550"/>
            <a:ext cx="54864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5C372B1A-6E91-4B7B-7DC0-82624AFAD3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70138" y="166688"/>
            <a:ext cx="78406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Hashed Page Tables</a:t>
            </a:r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A1F3282D-7C5C-310E-03E8-7E3661C91F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7288" y="1141413"/>
            <a:ext cx="7626350" cy="4722812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Common in address spaces &gt; 32 bits</a:t>
            </a:r>
          </a:p>
          <a:p>
            <a:r>
              <a:rPr lang="en-US" altLang="en-US"/>
              <a:t>The virtual page number is hashed into a page table</a:t>
            </a:r>
          </a:p>
          <a:p>
            <a:pPr lvl="1"/>
            <a:r>
              <a:rPr lang="en-US" altLang="en-US"/>
              <a:t>This page table contains a chain of elements hashing to the same location</a:t>
            </a:r>
          </a:p>
          <a:p>
            <a:r>
              <a:rPr lang="en-US" altLang="en-US"/>
              <a:t>Each element contains (1) the virtual page number (2) the value of the mapped page frame (3) a pointer to the next element</a:t>
            </a:r>
          </a:p>
          <a:p>
            <a:r>
              <a:rPr lang="en-US" altLang="en-US"/>
              <a:t>Virtual page numbers are compared in this chain searching for a match</a:t>
            </a:r>
          </a:p>
          <a:p>
            <a:pPr lvl="1"/>
            <a:r>
              <a:rPr lang="en-US" altLang="en-US"/>
              <a:t>If a match is found, the corresponding physical frame is extracted</a:t>
            </a:r>
          </a:p>
          <a:p>
            <a:r>
              <a:rPr lang="en-US" altLang="en-US"/>
              <a:t>Variation for 64-bit addresses is </a:t>
            </a:r>
            <a:r>
              <a:rPr lang="en-US" altLang="en-US" b="1">
                <a:solidFill>
                  <a:srgbClr val="3366FF"/>
                </a:solidFill>
              </a:rPr>
              <a:t>clustered page tables</a:t>
            </a:r>
          </a:p>
          <a:p>
            <a:pPr lvl="1"/>
            <a:r>
              <a:rPr lang="en-US" altLang="en-US"/>
              <a:t>Similar to hashed but each entry refers to several pages (such as 16) rather than 1</a:t>
            </a:r>
          </a:p>
          <a:p>
            <a:pPr lvl="1"/>
            <a:r>
              <a:rPr lang="en-US" altLang="en-US"/>
              <a:t>Especially useful for </a:t>
            </a:r>
            <a:r>
              <a:rPr lang="en-US" altLang="en-US" b="1">
                <a:solidFill>
                  <a:srgbClr val="3366FF"/>
                </a:solidFill>
              </a:rPr>
              <a:t>sparse</a:t>
            </a:r>
            <a:r>
              <a:rPr lang="en-US" altLang="en-US"/>
              <a:t> address spaces (where memory references are non-contiguous and scattered)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ABBDF4C6-3B85-D9DD-BB8B-3FB17A1F31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52401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Hashed Page Table</a:t>
            </a:r>
            <a:endParaRPr lang="en-US" altLang="en-US" sz="2400"/>
          </a:p>
        </p:txBody>
      </p:sp>
      <p:pic>
        <p:nvPicPr>
          <p:cNvPr id="109571" name="Picture 6">
            <a:extLst>
              <a:ext uri="{FF2B5EF4-FFF2-40B4-BE49-F238E27FC236}">
                <a16:creationId xmlns:a16="http://schemas.microsoft.com/office/drawing/2014/main" id="{B52AE94A-FAA5-F7C0-5DB5-264D85805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888" y="1274764"/>
            <a:ext cx="66167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7546F8E8-84F7-D1D2-211F-F7766324D2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54250" y="152401"/>
            <a:ext cx="79565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Inverted Page Table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E4826A49-FD4A-48DC-34C6-DC8B0C9E5F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63800" y="1152526"/>
            <a:ext cx="7073900" cy="4792663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>
                <a:solidFill>
                  <a:srgbClr val="FF0000"/>
                </a:solidFill>
              </a:rPr>
              <a:t>Rather than each process having a page table and keeping track of all possible logical pages, track all physical pages</a:t>
            </a:r>
          </a:p>
          <a:p>
            <a:r>
              <a:rPr lang="en-US" altLang="en-US"/>
              <a:t>One entry for each real page of memory</a:t>
            </a:r>
          </a:p>
          <a:p>
            <a:r>
              <a:rPr lang="en-US" altLang="en-US"/>
              <a:t>Entry consists of the virtual address of the page stored in that real memory location, with information about the process that owns that page</a:t>
            </a:r>
          </a:p>
          <a:p>
            <a:r>
              <a:rPr lang="en-US" altLang="en-US"/>
              <a:t>Decreases memory needed to store each page table, </a:t>
            </a:r>
            <a:r>
              <a:rPr lang="en-US" altLang="en-US">
                <a:solidFill>
                  <a:srgbClr val="FF0000"/>
                </a:solidFill>
              </a:rPr>
              <a:t>but increases time needed to search the table when a page reference occurs</a:t>
            </a:r>
          </a:p>
          <a:p>
            <a:r>
              <a:rPr lang="en-US" altLang="en-US"/>
              <a:t>Use hash table to limit the search to one — or at most a few — page-table entries</a:t>
            </a:r>
          </a:p>
          <a:p>
            <a:pPr lvl="1"/>
            <a:r>
              <a:rPr lang="en-US" altLang="en-US">
                <a:solidFill>
                  <a:srgbClr val="FF0000"/>
                </a:solidFill>
              </a:rPr>
              <a:t>TLB can accelerate access</a:t>
            </a:r>
          </a:p>
          <a:p>
            <a:r>
              <a:rPr lang="en-US" altLang="en-US"/>
              <a:t>But how to implement shared memory?</a:t>
            </a:r>
          </a:p>
          <a:p>
            <a:pPr lvl="1"/>
            <a:r>
              <a:rPr lang="en-US" altLang="en-US"/>
              <a:t>One mapping of a virtual address to the shared physical address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07C2C48A-70A0-495C-2BEE-A2FF4C624E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82850" y="182563"/>
            <a:ext cx="779145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Inverted Page Table Architecture</a:t>
            </a:r>
            <a:endParaRPr lang="en-US" altLang="en-US" sz="2400"/>
          </a:p>
        </p:txBody>
      </p:sp>
      <p:pic>
        <p:nvPicPr>
          <p:cNvPr id="113667" name="Picture 6">
            <a:extLst>
              <a:ext uri="{FF2B5EF4-FFF2-40B4-BE49-F238E27FC236}">
                <a16:creationId xmlns:a16="http://schemas.microsoft.com/office/drawing/2014/main" id="{257D1729-5C5E-9F7A-8204-65635D2CA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675" y="1274763"/>
            <a:ext cx="6057900" cy="418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E2A39E98-2265-78A1-C656-DC3CC76573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54250" y="198438"/>
            <a:ext cx="795655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Oracle SPARC Solaris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9DBF96FF-18E0-B36A-B6CD-7B666FE470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09825" y="1035050"/>
            <a:ext cx="7499350" cy="5062538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Consider modern, 64-bit operating system example with tightly integrated HW</a:t>
            </a:r>
          </a:p>
          <a:p>
            <a:pPr lvl="1"/>
            <a:r>
              <a:rPr lang="en-US" altLang="en-US"/>
              <a:t>Goals are efficiency, low overhead</a:t>
            </a:r>
          </a:p>
          <a:p>
            <a:r>
              <a:rPr lang="en-US" altLang="en-US"/>
              <a:t>Based on hashing, but more complex</a:t>
            </a:r>
          </a:p>
          <a:p>
            <a:r>
              <a:rPr lang="en-US" altLang="en-US"/>
              <a:t>Two hash tables</a:t>
            </a:r>
          </a:p>
          <a:p>
            <a:pPr lvl="1"/>
            <a:r>
              <a:rPr lang="en-US" altLang="en-US"/>
              <a:t>One kernel and one for all user processes</a:t>
            </a:r>
          </a:p>
          <a:p>
            <a:pPr lvl="1"/>
            <a:r>
              <a:rPr lang="en-US" altLang="en-US"/>
              <a:t>Each maps memory addresses from virtual to physical memory</a:t>
            </a:r>
          </a:p>
          <a:p>
            <a:pPr lvl="1"/>
            <a:r>
              <a:rPr lang="en-US" altLang="en-US"/>
              <a:t>Each entry represents a contiguous area of mapped virtual memory,</a:t>
            </a:r>
          </a:p>
          <a:p>
            <a:pPr lvl="2"/>
            <a:r>
              <a:rPr lang="en-US" altLang="en-US"/>
              <a:t>More efficient than having a separate hash-table entry for each page</a:t>
            </a:r>
          </a:p>
          <a:p>
            <a:pPr lvl="1"/>
            <a:r>
              <a:rPr lang="en-US" altLang="en-US"/>
              <a:t>Each entry has  base address and  span (indicating the number of pages the entry represents)</a:t>
            </a:r>
          </a:p>
          <a:p>
            <a:endParaRPr lang="en-US" altLang="en-US"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E7AB5734-A77E-222B-F699-0442822E16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8891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Address Binding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961DB0AA-B131-3105-D516-756FBA727A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43150" y="1144588"/>
            <a:ext cx="7448550" cy="4926012"/>
          </a:xfrm>
        </p:spPr>
        <p:txBody>
          <a:bodyPr/>
          <a:lstStyle/>
          <a:p>
            <a:r>
              <a:rPr lang="en-US" altLang="en-US" sz="1600"/>
              <a:t>Programs on disk, ready to be brought into memory to execute form an </a:t>
            </a:r>
            <a:r>
              <a:rPr lang="en-US" altLang="en-US" sz="1600" b="1">
                <a:solidFill>
                  <a:srgbClr val="0000FF"/>
                </a:solidFill>
              </a:rPr>
              <a:t>input queue</a:t>
            </a:r>
          </a:p>
          <a:p>
            <a:pPr lvl="1"/>
            <a:r>
              <a:rPr lang="en-US" altLang="en-US" sz="1600"/>
              <a:t>Without support, must be loaded into address 0000</a:t>
            </a:r>
          </a:p>
          <a:p>
            <a:r>
              <a:rPr lang="en-US" altLang="en-US" sz="1600"/>
              <a:t>Inconvenient to have first user process physical address always at 0000 </a:t>
            </a:r>
          </a:p>
          <a:p>
            <a:pPr lvl="1"/>
            <a:r>
              <a:rPr lang="en-US" altLang="en-US" sz="1600"/>
              <a:t>How can it not be?</a:t>
            </a:r>
          </a:p>
          <a:p>
            <a:r>
              <a:rPr lang="en-US" altLang="en-US" sz="1600"/>
              <a:t>Further, addresses represented in different ways at different stages of a program</a:t>
            </a:r>
            <a:r>
              <a:rPr lang="ja-JP" altLang="en-US" sz="1600"/>
              <a:t>’</a:t>
            </a:r>
            <a:r>
              <a:rPr lang="en-US" altLang="ja-JP" sz="1600"/>
              <a:t>s life</a:t>
            </a:r>
          </a:p>
          <a:p>
            <a:pPr lvl="1"/>
            <a:r>
              <a:rPr lang="en-US" altLang="en-US" sz="1600"/>
              <a:t>Source code addresses usually symbolic</a:t>
            </a:r>
          </a:p>
          <a:p>
            <a:pPr lvl="1"/>
            <a:r>
              <a:rPr lang="en-US" altLang="en-US" sz="1600"/>
              <a:t>Compiled code addresses </a:t>
            </a:r>
            <a:r>
              <a:rPr lang="en-US" altLang="en-US" sz="1600" b="1">
                <a:solidFill>
                  <a:srgbClr val="0000FF"/>
                </a:solidFill>
              </a:rPr>
              <a:t>bind </a:t>
            </a:r>
            <a:r>
              <a:rPr lang="en-US" altLang="en-US" sz="1600"/>
              <a:t>to </a:t>
            </a:r>
            <a:r>
              <a:rPr lang="en-US" altLang="en-US" sz="1600">
                <a:solidFill>
                  <a:srgbClr val="FF0000"/>
                </a:solidFill>
              </a:rPr>
              <a:t>relocatable addresses</a:t>
            </a:r>
          </a:p>
          <a:p>
            <a:pPr lvl="2"/>
            <a:r>
              <a:rPr lang="en-US" altLang="en-US" sz="1600"/>
              <a:t>i.e. </a:t>
            </a:r>
            <a:r>
              <a:rPr lang="ja-JP" altLang="en-US" sz="1600"/>
              <a:t>“</a:t>
            </a:r>
            <a:r>
              <a:rPr lang="en-US" altLang="ja-JP" sz="1600"/>
              <a:t>14 bytes from beginning of this module</a:t>
            </a:r>
            <a:r>
              <a:rPr lang="ja-JP" altLang="en-US" sz="1600"/>
              <a:t>”</a:t>
            </a:r>
            <a:endParaRPr lang="en-US" altLang="ja-JP" sz="1600"/>
          </a:p>
          <a:p>
            <a:pPr lvl="1"/>
            <a:r>
              <a:rPr lang="en-US" altLang="en-US" sz="1600"/>
              <a:t>Linker or loader will bind </a:t>
            </a:r>
            <a:r>
              <a:rPr lang="en-US" altLang="en-US" sz="1600">
                <a:solidFill>
                  <a:srgbClr val="FF0000"/>
                </a:solidFill>
              </a:rPr>
              <a:t>relocatable addresses </a:t>
            </a:r>
            <a:r>
              <a:rPr lang="en-US" altLang="en-US" sz="1600"/>
              <a:t>to </a:t>
            </a:r>
            <a:r>
              <a:rPr lang="en-US" altLang="en-US" sz="1600">
                <a:solidFill>
                  <a:srgbClr val="FF0000"/>
                </a:solidFill>
              </a:rPr>
              <a:t>absolute addresses</a:t>
            </a:r>
          </a:p>
          <a:p>
            <a:pPr lvl="2"/>
            <a:r>
              <a:rPr lang="en-US" altLang="en-US" sz="1600"/>
              <a:t>i.e. 74014</a:t>
            </a:r>
          </a:p>
          <a:p>
            <a:pPr lvl="1"/>
            <a:r>
              <a:rPr lang="en-US" altLang="en-US" sz="1600"/>
              <a:t>Each binding maps one address space to another</a:t>
            </a:r>
          </a:p>
          <a:p>
            <a:pPr>
              <a:buFont typeface="Monotype Sorts" pitchFamily="-84" charset="2"/>
              <a:buNone/>
            </a:pPr>
            <a:endParaRPr kumimoji="0" lang="en-US" altLang="en-US"/>
          </a:p>
          <a:p>
            <a:pPr lvl="1"/>
            <a:endParaRPr kumimoji="0" lang="en-US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D62BF8A8-656B-6A8F-2924-D7226F2511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0" y="198438"/>
            <a:ext cx="795655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Oracle SPARC Solaris (Cont.)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A0D19DE6-AAAD-38CF-E811-9D06870E8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5076" y="1096964"/>
            <a:ext cx="7515225" cy="5062537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TLB holds translation table entries (TTEs) for fast hardware lookups</a:t>
            </a:r>
          </a:p>
          <a:p>
            <a:pPr lvl="1"/>
            <a:r>
              <a:rPr lang="en-US" altLang="en-US"/>
              <a:t>A cache of TTEs reside in a translation storage buffer (TSB)</a:t>
            </a:r>
          </a:p>
          <a:p>
            <a:pPr lvl="2"/>
            <a:r>
              <a:rPr lang="en-US" altLang="en-US"/>
              <a:t>Includes an entry per recently accessed page</a:t>
            </a:r>
          </a:p>
          <a:p>
            <a:r>
              <a:rPr lang="en-US" altLang="en-US"/>
              <a:t>Virtual address reference causes TLB search </a:t>
            </a:r>
          </a:p>
          <a:p>
            <a:pPr lvl="1"/>
            <a:r>
              <a:rPr lang="en-US" altLang="en-US"/>
              <a:t>If miss, hardware walks the in-memory TSB looking for the TTE corresponding to the address</a:t>
            </a:r>
          </a:p>
          <a:p>
            <a:pPr lvl="2"/>
            <a:r>
              <a:rPr lang="en-US" altLang="en-US"/>
              <a:t>If match found, the CPU copies the TSB entry into the TLB and translation completes</a:t>
            </a:r>
          </a:p>
          <a:p>
            <a:pPr lvl="2"/>
            <a:r>
              <a:rPr lang="en-US" altLang="en-US"/>
              <a:t>If no match found, kernel interrupted to search the hash table</a:t>
            </a:r>
          </a:p>
          <a:p>
            <a:pPr lvl="3"/>
            <a:r>
              <a:rPr lang="en-US" altLang="en-US"/>
              <a:t>The kernel then creates a TTE from the appropriate hash table and stores it in the TSB, Interrupt handler returns control to the MMU, which completes the address translation. 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D7F5F040-61E5-256E-284B-EBA169E3AA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51125" y="142876"/>
            <a:ext cx="7607300" cy="576263"/>
          </a:xfrm>
        </p:spPr>
        <p:txBody>
          <a:bodyPr/>
          <a:lstStyle/>
          <a:p>
            <a:pPr eaLnBrk="1" hangingPunct="1"/>
            <a:r>
              <a:rPr lang="en-US" altLang="en-US" sz="2400"/>
              <a:t>Example: The Intel 32 and 64-bit Architectures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36F3500F-C7A1-98A9-A1F2-4602BE2FBF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09826" y="1233489"/>
            <a:ext cx="7743825" cy="4530725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Dominant industry chips</a:t>
            </a:r>
          </a:p>
          <a:p>
            <a:endParaRPr lang="en-US" altLang="en-US"/>
          </a:p>
          <a:p>
            <a:r>
              <a:rPr lang="en-US" altLang="en-US"/>
              <a:t>Pentium CPUs are 32-bit and called IA-32 architecture</a:t>
            </a:r>
          </a:p>
          <a:p>
            <a:endParaRPr lang="en-US" altLang="en-US"/>
          </a:p>
          <a:p>
            <a:r>
              <a:rPr lang="en-US" altLang="en-US"/>
              <a:t>Current Intel CPUs are 64-bit and called IA-64 architecture</a:t>
            </a:r>
          </a:p>
          <a:p>
            <a:endParaRPr lang="en-US" altLang="en-US"/>
          </a:p>
          <a:p>
            <a:r>
              <a:rPr lang="en-US" altLang="en-US"/>
              <a:t>Many variations in the chips, cover the main ideas here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FDAD2986-C91A-A1DA-EDA8-A8469A2B26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49575" y="166688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Example: The Intel IA-32 Architecture</a:t>
            </a:r>
          </a:p>
        </p:txBody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ABDBEE69-F948-6525-5AAF-35FB92CAED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09826" y="1087439"/>
            <a:ext cx="7091363" cy="4530725"/>
          </a:xfrm>
        </p:spPr>
        <p:txBody>
          <a:bodyPr/>
          <a:lstStyle/>
          <a:p>
            <a:r>
              <a:rPr lang="en-US" altLang="en-US"/>
              <a:t>Supports both segmentation and segmentation with paging</a:t>
            </a:r>
          </a:p>
          <a:p>
            <a:pPr lvl="1"/>
            <a:r>
              <a:rPr lang="en-US" altLang="en-US"/>
              <a:t>Each segment can be 4 GB</a:t>
            </a:r>
          </a:p>
          <a:p>
            <a:pPr lvl="1"/>
            <a:r>
              <a:rPr lang="en-US" altLang="en-US"/>
              <a:t>Up to 16 K segments per process</a:t>
            </a:r>
          </a:p>
          <a:p>
            <a:pPr lvl="1"/>
            <a:r>
              <a:rPr lang="en-US" altLang="en-US"/>
              <a:t>Divided into two partitions</a:t>
            </a:r>
          </a:p>
          <a:p>
            <a:pPr lvl="2"/>
            <a:r>
              <a:rPr lang="en-US" altLang="en-US"/>
              <a:t>First partition of up to 8 K segments are private to process (kept in </a:t>
            </a:r>
            <a:r>
              <a:rPr lang="en-US" altLang="en-US" b="1">
                <a:solidFill>
                  <a:srgbClr val="3366FF"/>
                </a:solidFill>
              </a:rPr>
              <a:t>local descriptor table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3366FF"/>
                </a:solidFill>
              </a:rPr>
              <a:t>LDT</a:t>
            </a:r>
            <a:r>
              <a:rPr lang="en-US" altLang="en-US"/>
              <a:t>))</a:t>
            </a:r>
          </a:p>
          <a:p>
            <a:pPr lvl="2"/>
            <a:r>
              <a:rPr lang="en-US" altLang="en-US"/>
              <a:t>Second partition of up to 8K segments shared among all processes (kept in </a:t>
            </a:r>
            <a:r>
              <a:rPr lang="en-US" altLang="en-US" b="1">
                <a:solidFill>
                  <a:srgbClr val="3366FF"/>
                </a:solidFill>
              </a:rPr>
              <a:t>global descriptor table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3366FF"/>
                </a:solidFill>
              </a:rPr>
              <a:t>GDT</a:t>
            </a:r>
            <a:r>
              <a:rPr lang="en-US" altLang="en-US"/>
              <a:t>))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AD73A393-3229-DF94-5DD1-EB144103C3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49575" y="73026"/>
            <a:ext cx="7607300" cy="576263"/>
          </a:xfrm>
        </p:spPr>
        <p:txBody>
          <a:bodyPr/>
          <a:lstStyle/>
          <a:p>
            <a:pPr eaLnBrk="1" hangingPunct="1"/>
            <a:r>
              <a:rPr lang="en-US" altLang="en-US" sz="2400"/>
              <a:t>Example: The Intel IA-32 Architecture (Cont.)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E43F4B05-C520-5F85-1196-38B319A964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09826" y="1087439"/>
            <a:ext cx="7743825" cy="45307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CPU generates logical address</a:t>
            </a:r>
          </a:p>
          <a:p>
            <a:pPr lvl="1">
              <a:defRPr/>
            </a:pPr>
            <a:r>
              <a:rPr lang="en-US" altLang="en-US" dirty="0"/>
              <a:t>Selector given to segmentation unit</a:t>
            </a:r>
          </a:p>
          <a:p>
            <a:pPr lvl="2">
              <a:defRPr/>
            </a:pPr>
            <a:r>
              <a:rPr lang="en-US" altLang="en-US" dirty="0"/>
              <a:t>Which produces linear addresses </a:t>
            </a:r>
          </a:p>
          <a:p>
            <a:pPr marL="857250" lvl="2" indent="0">
              <a:buNone/>
              <a:defRPr/>
            </a:pPr>
            <a:endParaRPr lang="en-US" altLang="en-US" dirty="0"/>
          </a:p>
          <a:p>
            <a:pPr lvl="2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Linear address given to paging unit</a:t>
            </a:r>
          </a:p>
          <a:p>
            <a:pPr lvl="2">
              <a:defRPr/>
            </a:pPr>
            <a:r>
              <a:rPr lang="en-US" altLang="en-US" dirty="0"/>
              <a:t>Which generates physical address in main memory</a:t>
            </a:r>
          </a:p>
          <a:p>
            <a:pPr lvl="2">
              <a:defRPr/>
            </a:pPr>
            <a:r>
              <a:rPr lang="en-US" altLang="en-US" dirty="0"/>
              <a:t>Paging units form equivalent of MMU</a:t>
            </a:r>
          </a:p>
          <a:p>
            <a:pPr lvl="2">
              <a:defRPr/>
            </a:pPr>
            <a:r>
              <a:rPr lang="en-US" altLang="en-US" dirty="0"/>
              <a:t>Pages sizes can be 4 KB or 4 MB</a:t>
            </a:r>
          </a:p>
          <a:p>
            <a:pPr>
              <a:defRPr/>
            </a:pPr>
            <a:endParaRPr lang="en-US" altLang="en-US" dirty="0"/>
          </a:p>
        </p:txBody>
      </p:sp>
      <p:pic>
        <p:nvPicPr>
          <p:cNvPr id="123908" name="Picture 1" descr="Screen Shot 2013-01-04 at 12.24.50 PM.png">
            <a:extLst>
              <a:ext uri="{FF2B5EF4-FFF2-40B4-BE49-F238E27FC236}">
                <a16:creationId xmlns:a16="http://schemas.microsoft.com/office/drawing/2014/main" id="{002AEA21-E600-DC2C-F7D0-8E32237A6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038" y="2141539"/>
            <a:ext cx="243681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D46A93A6-01F7-9437-A425-B7E81F3FBE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30513" y="20639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en-US" sz="2400"/>
              <a:t>Logical to Physical Address Translation in IA-32</a:t>
            </a:r>
          </a:p>
        </p:txBody>
      </p:sp>
      <p:pic>
        <p:nvPicPr>
          <p:cNvPr id="125955" name="Picture 4">
            <a:extLst>
              <a:ext uri="{FF2B5EF4-FFF2-40B4-BE49-F238E27FC236}">
                <a16:creationId xmlns:a16="http://schemas.microsoft.com/office/drawing/2014/main" id="{C002FA30-CB7E-681B-797C-C0CEC42F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t="35571" r="661" b="35571"/>
          <a:stretch>
            <a:fillRect/>
          </a:stretch>
        </p:blipFill>
        <p:spPr bwMode="auto">
          <a:xfrm>
            <a:off x="3573463" y="3084513"/>
            <a:ext cx="4595812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6" name="Picture 5">
            <a:extLst>
              <a:ext uri="{FF2B5EF4-FFF2-40B4-BE49-F238E27FC236}">
                <a16:creationId xmlns:a16="http://schemas.microsoft.com/office/drawing/2014/main" id="{946D3EBD-AE0D-FE78-98DD-F225A9C23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213" y="1524000"/>
            <a:ext cx="6157912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0414EF5F-2003-93C1-F180-1D0C853675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19388" y="198438"/>
            <a:ext cx="74914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Intel IA-32 Segmentation</a:t>
            </a:r>
          </a:p>
        </p:txBody>
      </p:sp>
      <p:pic>
        <p:nvPicPr>
          <p:cNvPr id="128003" name="Picture 4" descr="8">
            <a:extLst>
              <a:ext uri="{FF2B5EF4-FFF2-40B4-BE49-F238E27FC236}">
                <a16:creationId xmlns:a16="http://schemas.microsoft.com/office/drawing/2014/main" id="{A51A46BC-7859-BDEB-42B7-42EAEE525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5" y="1314450"/>
            <a:ext cx="6034088" cy="370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DDF0F5DF-B7E8-85BF-A65F-10B52516F8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41564" y="182563"/>
            <a:ext cx="78692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Intel IA-32 Paging Architecture</a:t>
            </a:r>
          </a:p>
        </p:txBody>
      </p:sp>
      <p:pic>
        <p:nvPicPr>
          <p:cNvPr id="130051" name="Picture 4">
            <a:extLst>
              <a:ext uri="{FF2B5EF4-FFF2-40B4-BE49-F238E27FC236}">
                <a16:creationId xmlns:a16="http://schemas.microsoft.com/office/drawing/2014/main" id="{E58C8E2F-5CE1-6A68-AA16-BE176102D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1220788"/>
            <a:ext cx="4503738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636ED00D-5C6B-1944-57A8-F8BFF6EC09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51139" y="214313"/>
            <a:ext cx="78692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Intel IA-32 Page Address Extensions</a:t>
            </a:r>
          </a:p>
        </p:txBody>
      </p:sp>
      <p:pic>
        <p:nvPicPr>
          <p:cNvPr id="132099" name="Picture 1" descr="8_24.pdf">
            <a:extLst>
              <a:ext uri="{FF2B5EF4-FFF2-40B4-BE49-F238E27FC236}">
                <a16:creationId xmlns:a16="http://schemas.microsoft.com/office/drawing/2014/main" id="{CEC9B9F9-6777-12D5-B54C-8E2968281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13" y="3502025"/>
            <a:ext cx="6157912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0" name="Rectangle 3">
            <a:extLst>
              <a:ext uri="{FF2B5EF4-FFF2-40B4-BE49-F238E27FC236}">
                <a16:creationId xmlns:a16="http://schemas.microsoft.com/office/drawing/2014/main" id="{5C660BBE-0F06-0972-8DCA-83DF0A32F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5701" y="1108075"/>
            <a:ext cx="77438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1060450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600"/>
              <a:t>32-bit address limits led Intel to create </a:t>
            </a:r>
            <a:r>
              <a:rPr lang="en-US" altLang="en-US" sz="1600" b="1">
                <a:solidFill>
                  <a:srgbClr val="3366FF"/>
                </a:solidFill>
              </a:rPr>
              <a:t>page address extension </a:t>
            </a:r>
            <a:r>
              <a:rPr lang="en-US" altLang="en-US" sz="1600"/>
              <a:t>(</a:t>
            </a:r>
            <a:r>
              <a:rPr lang="en-US" altLang="en-US" sz="1600" b="1">
                <a:solidFill>
                  <a:srgbClr val="3366FF"/>
                </a:solidFill>
              </a:rPr>
              <a:t>PAE</a:t>
            </a:r>
            <a:r>
              <a:rPr lang="en-US" altLang="en-US" sz="1600"/>
              <a:t>), allowing 32-bit apps access to more than 4GB of memory space</a:t>
            </a:r>
          </a:p>
          <a:p>
            <a:pPr lvl="1"/>
            <a:r>
              <a:rPr lang="en-US" altLang="en-US" sz="1600"/>
              <a:t>Paging went to a 3-level scheme</a:t>
            </a:r>
          </a:p>
          <a:p>
            <a:pPr lvl="1"/>
            <a:r>
              <a:rPr lang="en-US" altLang="en-US" sz="1600"/>
              <a:t>Top two bits refer to a </a:t>
            </a:r>
            <a:r>
              <a:rPr lang="en-US" altLang="en-US" sz="1600" b="1">
                <a:solidFill>
                  <a:srgbClr val="3366FF"/>
                </a:solidFill>
              </a:rPr>
              <a:t>page directory pointer table</a:t>
            </a:r>
          </a:p>
          <a:p>
            <a:pPr lvl="1"/>
            <a:r>
              <a:rPr lang="en-US" altLang="en-US" sz="1600"/>
              <a:t>Page-directory and page-table entries moved to 64-bits in size</a:t>
            </a:r>
          </a:p>
          <a:p>
            <a:pPr lvl="1"/>
            <a:r>
              <a:rPr lang="en-US" altLang="en-US" sz="1600"/>
              <a:t>Net effect is increasing address space to 36 bits – 64GB of physical memory</a:t>
            </a:r>
          </a:p>
          <a:p>
            <a:pPr lvl="1"/>
            <a:endParaRPr lang="en-US" altLang="en-US" b="1">
              <a:solidFill>
                <a:srgbClr val="3366FF"/>
              </a:solidFill>
            </a:endParaRPr>
          </a:p>
          <a:p>
            <a:endParaRPr lang="en-US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D6E8631B-AEED-09C5-380B-F3C99039BC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41564" y="198438"/>
            <a:ext cx="78692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Intel x86-64</a:t>
            </a:r>
          </a:p>
        </p:txBody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8D52EBC3-AC3A-D8F6-65E9-4974B6962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1575" y="1122363"/>
            <a:ext cx="7564438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1060450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Current generation Intel x86 architecture</a:t>
            </a:r>
          </a:p>
          <a:p>
            <a:r>
              <a:rPr lang="en-US" altLang="en-US"/>
              <a:t>64 bits is ginormous (&gt; 16 exabytes)</a:t>
            </a:r>
          </a:p>
          <a:p>
            <a:r>
              <a:rPr lang="en-US" altLang="en-US"/>
              <a:t>In practice only implement 48 bit addressing</a:t>
            </a:r>
          </a:p>
          <a:p>
            <a:pPr lvl="1"/>
            <a:r>
              <a:rPr lang="en-US" altLang="en-US"/>
              <a:t>Page sizes of 4 KB, 2 MB, 1 GB</a:t>
            </a:r>
          </a:p>
          <a:p>
            <a:pPr lvl="1"/>
            <a:r>
              <a:rPr lang="en-US" altLang="en-US"/>
              <a:t>Four levels of paging hierarchy</a:t>
            </a:r>
          </a:p>
          <a:p>
            <a:r>
              <a:rPr lang="en-US" altLang="en-US"/>
              <a:t>Can also use PAE so virtual addresses are 48 bits and physical addresses are 52 bits</a:t>
            </a:r>
          </a:p>
        </p:txBody>
      </p:sp>
      <p:pic>
        <p:nvPicPr>
          <p:cNvPr id="134148" name="Picture 2" descr="8_25.pdf">
            <a:extLst>
              <a:ext uri="{FF2B5EF4-FFF2-40B4-BE49-F238E27FC236}">
                <a16:creationId xmlns:a16="http://schemas.microsoft.com/office/drawing/2014/main" id="{FA499B0C-0B8A-7B10-4029-F36027E22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38" y="4108450"/>
            <a:ext cx="728345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F7FC248F-2957-7565-7F0C-C3246CBB46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57439" y="182563"/>
            <a:ext cx="78692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Example: ARM Architecture</a:t>
            </a:r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803B89FC-1B01-C2BB-F417-865BD8D22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3950" y="1169988"/>
            <a:ext cx="3417888" cy="514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1060450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400"/>
              <a:t>Dominant mobile platform chip (Apple iOS and Google Android devices for example)</a:t>
            </a:r>
          </a:p>
          <a:p>
            <a:r>
              <a:rPr lang="en-US" altLang="en-US" sz="1400"/>
              <a:t>Modern, energy efficient, 32-bit CPU</a:t>
            </a:r>
          </a:p>
          <a:p>
            <a:r>
              <a:rPr lang="en-US" altLang="en-US" sz="1400"/>
              <a:t>4 KB and 16 KB pages</a:t>
            </a:r>
          </a:p>
          <a:p>
            <a:r>
              <a:rPr lang="en-US" altLang="en-US" sz="1400"/>
              <a:t>1 MB and 16 MB pages (termed </a:t>
            </a:r>
            <a:r>
              <a:rPr lang="en-US" altLang="en-US" sz="1400" b="1">
                <a:solidFill>
                  <a:srgbClr val="3366FF"/>
                </a:solidFill>
              </a:rPr>
              <a:t>sections</a:t>
            </a:r>
            <a:r>
              <a:rPr lang="en-US" altLang="en-US" sz="1400"/>
              <a:t>)</a:t>
            </a:r>
          </a:p>
          <a:p>
            <a:r>
              <a:rPr lang="en-US" altLang="en-US" sz="1400"/>
              <a:t>One-level paging for sections, two-level for smaller pages</a:t>
            </a:r>
          </a:p>
          <a:p>
            <a:r>
              <a:rPr lang="en-US" altLang="en-US" sz="1400"/>
              <a:t>Two levels of TLBs</a:t>
            </a:r>
          </a:p>
          <a:p>
            <a:pPr lvl="1"/>
            <a:r>
              <a:rPr lang="en-US" altLang="en-US" sz="1400"/>
              <a:t>Outer level has two micro TLBs (one data, one instruction)</a:t>
            </a:r>
          </a:p>
          <a:p>
            <a:pPr lvl="1"/>
            <a:r>
              <a:rPr lang="en-US" altLang="en-US" sz="1400"/>
              <a:t>Inner is single main TLB</a:t>
            </a:r>
          </a:p>
          <a:p>
            <a:pPr lvl="1"/>
            <a:r>
              <a:rPr lang="en-US" altLang="en-US" sz="1400"/>
              <a:t>First inner is checked, on miss outers are checked, and on miss page table walk performed by CPU</a:t>
            </a:r>
          </a:p>
          <a:p>
            <a:endParaRPr lang="en-US" altLang="en-US" sz="1400"/>
          </a:p>
        </p:txBody>
      </p:sp>
      <p:pic>
        <p:nvPicPr>
          <p:cNvPr id="136196" name="Picture 1" descr="8_26.pdf">
            <a:extLst>
              <a:ext uri="{FF2B5EF4-FFF2-40B4-BE49-F238E27FC236}">
                <a16:creationId xmlns:a16="http://schemas.microsoft.com/office/drawing/2014/main" id="{B4EB8B22-CEB0-D533-3FA3-C405C5F9A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1" y="1576389"/>
            <a:ext cx="410051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3576AA5F-F7D2-9588-06F2-5898DFBE21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47950" y="290513"/>
            <a:ext cx="8134350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800"/>
              <a:t>Binding of Instructions and Data to Memory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6D696546-71A4-0F11-5FA3-6B4E308CFE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95550" y="809625"/>
            <a:ext cx="7131050" cy="4114800"/>
          </a:xfrm>
        </p:spPr>
        <p:txBody>
          <a:bodyPr>
            <a:normAutofit fontScale="92500" lnSpcReduction="20000"/>
          </a:bodyPr>
          <a:lstStyle/>
          <a:p>
            <a:pPr>
              <a:buFont typeface="Monotype Sorts" pitchFamily="-84" charset="2"/>
              <a:buNone/>
            </a:pPr>
            <a:endParaRPr lang="en-US" altLang="en-US"/>
          </a:p>
          <a:p>
            <a:r>
              <a:rPr kumimoji="0" lang="en-US" altLang="en-US"/>
              <a:t>Address binding of instructions and data to memory addresses can happen at three different stages</a:t>
            </a:r>
          </a:p>
          <a:p>
            <a:pPr lvl="1"/>
            <a:r>
              <a:rPr lang="en-US" altLang="en-US" b="1"/>
              <a:t>Compile time</a:t>
            </a:r>
            <a:r>
              <a:rPr lang="en-US" altLang="en-US"/>
              <a:t>:  If memory location known a priori, </a:t>
            </a:r>
            <a:r>
              <a:rPr lang="en-US" altLang="en-US" b="1">
                <a:solidFill>
                  <a:srgbClr val="3366FF"/>
                </a:solidFill>
              </a:rPr>
              <a:t>absolute code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can be generated; must recompile code if starting location changes</a:t>
            </a:r>
          </a:p>
          <a:p>
            <a:pPr lvl="1"/>
            <a:r>
              <a:rPr lang="en-US" altLang="en-US" b="1"/>
              <a:t>Load time</a:t>
            </a:r>
            <a:r>
              <a:rPr lang="en-US" altLang="en-US"/>
              <a:t>:  Must generate </a:t>
            </a:r>
            <a:r>
              <a:rPr lang="en-US" altLang="en-US" b="1">
                <a:solidFill>
                  <a:srgbClr val="3366FF"/>
                </a:solidFill>
              </a:rPr>
              <a:t>relocatable code</a:t>
            </a:r>
            <a:r>
              <a:rPr lang="en-US" altLang="en-US"/>
              <a:t> if memory location is not known at compile time</a:t>
            </a:r>
          </a:p>
          <a:p>
            <a:pPr lvl="1"/>
            <a:r>
              <a:rPr lang="en-US" altLang="en-US" b="1"/>
              <a:t>Execution time</a:t>
            </a:r>
            <a:r>
              <a:rPr lang="en-US" altLang="en-US"/>
              <a:t>:  Binding delayed until run time if the process can be moved during its execution from one memory segment to another</a:t>
            </a:r>
          </a:p>
          <a:p>
            <a:pPr lvl="2"/>
            <a:r>
              <a:rPr lang="en-US" altLang="en-US"/>
              <a:t>Need hardware support for address maps (e.g., base and limit</a:t>
            </a:r>
            <a:r>
              <a:rPr lang="en-US" altLang="en-US" i="1"/>
              <a:t> </a:t>
            </a:r>
            <a:r>
              <a:rPr lang="en-US" altLang="en-US"/>
              <a:t>registers)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3842C330-8DFF-884B-4E55-446EA78DCBD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8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B9AFA6E-9B26-0C6F-F226-DDB66710453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806450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9:  Virtual Memory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EE2233A-9A6F-7BFB-9114-0854EDC649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6664" y="195263"/>
            <a:ext cx="77041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Chapter 9:  Virtual Memory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871107C5-423E-7E54-49BB-2F17FA220B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2200" y="1123951"/>
            <a:ext cx="8229600" cy="453072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Background</a:t>
            </a:r>
          </a:p>
          <a:p>
            <a:r>
              <a:rPr lang="en-US" altLang="en-US"/>
              <a:t>Demand Paging</a:t>
            </a:r>
          </a:p>
          <a:p>
            <a:r>
              <a:rPr lang="en-US" altLang="en-US"/>
              <a:t>Copy-on-Write</a:t>
            </a:r>
          </a:p>
          <a:p>
            <a:r>
              <a:rPr lang="en-US" altLang="en-US"/>
              <a:t>Page Replacement</a:t>
            </a:r>
          </a:p>
          <a:p>
            <a:r>
              <a:rPr lang="en-US" altLang="en-US"/>
              <a:t>Allocation of Frames </a:t>
            </a:r>
          </a:p>
          <a:p>
            <a:r>
              <a:rPr lang="en-US" altLang="en-US"/>
              <a:t>Thrashing</a:t>
            </a:r>
          </a:p>
          <a:p>
            <a:r>
              <a:rPr lang="en-US" altLang="en-US"/>
              <a:t>Memory-Mapped Files</a:t>
            </a:r>
          </a:p>
          <a:p>
            <a:r>
              <a:rPr lang="en-US" altLang="en-US"/>
              <a:t>Allocating Kernel Memory</a:t>
            </a:r>
          </a:p>
          <a:p>
            <a:r>
              <a:rPr lang="en-US" altLang="en-US"/>
              <a:t>Other Considerations</a:t>
            </a:r>
          </a:p>
          <a:p>
            <a:r>
              <a:rPr lang="en-US" altLang="en-US"/>
              <a:t>Operating-System Examples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27759253-5156-D52B-6C90-C7F3895C88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41288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Background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D9ACCDE8-855B-28F4-6D26-6C5D9127B6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86013" y="1111251"/>
            <a:ext cx="7213600" cy="4530725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/>
              <a:t>Code needs to be in memory to execute, but entire program rarely used</a:t>
            </a:r>
          </a:p>
          <a:p>
            <a:pPr lvl="1"/>
            <a:r>
              <a:rPr lang="en-US" altLang="en-US"/>
              <a:t>Error code, unusual routines, large data structures</a:t>
            </a:r>
          </a:p>
          <a:p>
            <a:r>
              <a:rPr lang="en-US" altLang="en-US"/>
              <a:t>Entire program code not needed at same time</a:t>
            </a:r>
          </a:p>
          <a:p>
            <a:r>
              <a:rPr lang="en-US" altLang="en-US"/>
              <a:t>Consider ability to execute partially-loaded program</a:t>
            </a:r>
          </a:p>
          <a:p>
            <a:pPr lvl="1"/>
            <a:r>
              <a:rPr lang="en-US" altLang="en-US"/>
              <a:t>Program no longer constrained by limits of physical memory</a:t>
            </a:r>
          </a:p>
          <a:p>
            <a:pPr lvl="1"/>
            <a:r>
              <a:rPr lang="en-US" altLang="en-US"/>
              <a:t>Each program takes less memory while running -&gt; more programs run at the same time</a:t>
            </a:r>
          </a:p>
          <a:p>
            <a:pPr lvl="2"/>
            <a:r>
              <a:rPr lang="en-US" altLang="en-US"/>
              <a:t>Increased CPU utilization and throughput with no increase in response time or turnaround time</a:t>
            </a:r>
          </a:p>
          <a:p>
            <a:pPr lvl="1"/>
            <a:r>
              <a:rPr lang="en-US" altLang="en-US"/>
              <a:t>Less I/O needed to load or swap programs into memory -&gt; each user program runs faster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5C1A52ED-B732-61F1-E448-41AEBCAC04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508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Background (Cont.)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E60C1B79-80BA-4A19-C418-0CF1D83974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73314" y="1063625"/>
            <a:ext cx="7177087" cy="4529138"/>
          </a:xfrm>
        </p:spPr>
        <p:txBody>
          <a:bodyPr/>
          <a:lstStyle/>
          <a:p>
            <a:r>
              <a:rPr lang="en-US" altLang="en-US" b="1">
                <a:solidFill>
                  <a:srgbClr val="3366FF"/>
                </a:solidFill>
              </a:rPr>
              <a:t>Virtual memory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separation of user logical memory from physical memory</a:t>
            </a:r>
          </a:p>
          <a:p>
            <a:pPr lvl="1"/>
            <a:r>
              <a:rPr lang="en-US" altLang="en-US" sz="1600"/>
              <a:t>Only part of the program needs to be in memory for execution</a:t>
            </a:r>
          </a:p>
          <a:p>
            <a:pPr lvl="1"/>
            <a:r>
              <a:rPr lang="en-US" altLang="en-US" sz="1600"/>
              <a:t>Logical address space can therefore be much larger than physical address space</a:t>
            </a:r>
          </a:p>
          <a:p>
            <a:pPr lvl="1"/>
            <a:r>
              <a:rPr lang="en-US" altLang="en-US" sz="1600"/>
              <a:t>Allows address spaces to be shared by several processes</a:t>
            </a:r>
          </a:p>
          <a:p>
            <a:pPr lvl="1"/>
            <a:r>
              <a:rPr lang="en-US" altLang="en-US" sz="1600"/>
              <a:t>Allows for more efficient process creation</a:t>
            </a:r>
          </a:p>
          <a:p>
            <a:pPr lvl="1"/>
            <a:r>
              <a:rPr lang="en-US" altLang="en-US" sz="1600"/>
              <a:t>More programs running concurrently</a:t>
            </a:r>
          </a:p>
          <a:p>
            <a:pPr lvl="1"/>
            <a:r>
              <a:rPr lang="en-US" altLang="en-US" sz="1600"/>
              <a:t>Less I/O needed to load or swap processes</a:t>
            </a:r>
          </a:p>
          <a:p>
            <a:endParaRPr lang="en-US" altLang="en-US" sz="16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92B416A6-EFF1-3CE0-198F-CF2F639B6E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508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Background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A838BD70-3034-0D75-AD84-6C39D07D1B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98714" y="1038225"/>
            <a:ext cx="6834187" cy="4529138"/>
          </a:xfrm>
        </p:spPr>
        <p:txBody>
          <a:bodyPr/>
          <a:lstStyle/>
          <a:p>
            <a:r>
              <a:rPr lang="en-US" altLang="en-US" b="1">
                <a:solidFill>
                  <a:srgbClr val="3366FF"/>
                </a:solidFill>
              </a:rPr>
              <a:t>Virtual address space</a:t>
            </a:r>
            <a:r>
              <a:rPr lang="en-US" altLang="en-US"/>
              <a:t> – logical view of how process is stored in memory</a:t>
            </a:r>
          </a:p>
          <a:p>
            <a:pPr lvl="1"/>
            <a:r>
              <a:rPr lang="en-US" altLang="en-US" sz="1600"/>
              <a:t>Usually start at address 0, contiguous addresses until end of space</a:t>
            </a:r>
          </a:p>
          <a:p>
            <a:pPr lvl="1"/>
            <a:r>
              <a:rPr lang="en-US" altLang="en-US" sz="1600"/>
              <a:t>Meanwhile, physical memory organized in page frames</a:t>
            </a:r>
          </a:p>
          <a:p>
            <a:pPr lvl="1"/>
            <a:r>
              <a:rPr lang="en-US" altLang="en-US" sz="1600"/>
              <a:t>MMU must map logical to physical</a:t>
            </a:r>
            <a:endParaRPr lang="en-US" altLang="en-US"/>
          </a:p>
          <a:p>
            <a:r>
              <a:rPr lang="en-US" altLang="en-US"/>
              <a:t>Virtual memory can be implemented via:</a:t>
            </a:r>
          </a:p>
          <a:p>
            <a:pPr lvl="1"/>
            <a:r>
              <a:rPr lang="en-US" altLang="en-US" sz="1600"/>
              <a:t>Demand paging </a:t>
            </a:r>
          </a:p>
          <a:p>
            <a:pPr lvl="1"/>
            <a:r>
              <a:rPr lang="en-US" altLang="en-US" sz="1600"/>
              <a:t>Demand segmentation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603D581D-BE43-B28B-6FC4-2067C3C79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67001" y="76201"/>
            <a:ext cx="8080375" cy="608013"/>
          </a:xfrm>
        </p:spPr>
        <p:txBody>
          <a:bodyPr/>
          <a:lstStyle/>
          <a:p>
            <a:pPr eaLnBrk="1" hangingPunct="1"/>
            <a:r>
              <a:rPr lang="en-US" altLang="en-US" sz="2400"/>
              <a:t>Virtual Memory That is Larger Than Physical Memory</a:t>
            </a:r>
          </a:p>
        </p:txBody>
      </p:sp>
      <p:pic>
        <p:nvPicPr>
          <p:cNvPr id="15363" name="Picture 5" descr="9">
            <a:extLst>
              <a:ext uri="{FF2B5EF4-FFF2-40B4-BE49-F238E27FC236}">
                <a16:creationId xmlns:a16="http://schemas.microsoft.com/office/drawing/2014/main" id="{6F83DA8C-B011-3125-B2E3-A3E4FB598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1185864"/>
            <a:ext cx="5360988" cy="4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24E99BD0-4D3A-504C-9DC1-8F7C40180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66976" y="176213"/>
            <a:ext cx="77438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Virtual-address Space</a:t>
            </a:r>
          </a:p>
        </p:txBody>
      </p:sp>
      <p:pic>
        <p:nvPicPr>
          <p:cNvPr id="17411" name="Picture 5">
            <a:extLst>
              <a:ext uri="{FF2B5EF4-FFF2-40B4-BE49-F238E27FC236}">
                <a16:creationId xmlns:a16="http://schemas.microsoft.com/office/drawing/2014/main" id="{95C9490B-DF4D-9AEB-20F0-72B8B8B6F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00" y="1274764"/>
            <a:ext cx="2063750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Rectangle 3">
            <a:extLst>
              <a:ext uri="{FF2B5EF4-FFF2-40B4-BE49-F238E27FC236}">
                <a16:creationId xmlns:a16="http://schemas.microsoft.com/office/drawing/2014/main" id="{973FA0BA-6150-2A22-416A-60E712A35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5214" y="1119188"/>
            <a:ext cx="4370387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550988" indent="-32543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 sz="1600">
                <a:latin typeface="Helvetica" panose="020B0604020202020204" pitchFamily="34" charset="0"/>
              </a:rPr>
              <a:t>Usually design logical address space for stack to start at Max logical address and grow “down” while heap grows “up”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 altLang="en-US" sz="1600">
                <a:latin typeface="Helvetica" panose="020B0604020202020204" pitchFamily="34" charset="0"/>
              </a:rPr>
              <a:t>Maximizes address space use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 altLang="en-US" sz="1600">
                <a:latin typeface="Helvetica" panose="020B0604020202020204" pitchFamily="34" charset="0"/>
              </a:rPr>
              <a:t>Unused address space between the two is hole</a:t>
            </a:r>
          </a:p>
          <a:p>
            <a:pPr lvl="2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</a:pPr>
            <a:r>
              <a:rPr kumimoji="1" lang="en-US" altLang="en-US" sz="1600">
                <a:latin typeface="Helvetica" panose="020B0604020202020204" pitchFamily="34" charset="0"/>
              </a:rPr>
              <a:t>No physical memory needed until heap or stack grows to a given new page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 sz="1600">
                <a:latin typeface="Helvetica" panose="020B0604020202020204" pitchFamily="34" charset="0"/>
              </a:rPr>
              <a:t>Enables </a:t>
            </a:r>
            <a:r>
              <a:rPr kumimoji="1" lang="en-US" altLang="en-US" sz="1600" b="1">
                <a:solidFill>
                  <a:srgbClr val="3366FF"/>
                </a:solidFill>
                <a:latin typeface="Helvetica" panose="020B0604020202020204" pitchFamily="34" charset="0"/>
              </a:rPr>
              <a:t>sparse </a:t>
            </a:r>
            <a:r>
              <a:rPr kumimoji="1" lang="en-US" altLang="en-US" sz="1600">
                <a:latin typeface="Helvetica" panose="020B0604020202020204" pitchFamily="34" charset="0"/>
              </a:rPr>
              <a:t>address spaces with holes left for growth, dynamically linked libraries, etc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 sz="1600">
                <a:latin typeface="Helvetica" panose="020B0604020202020204" pitchFamily="34" charset="0"/>
              </a:rPr>
              <a:t>System libraries shared via mapping into virtual address space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 sz="1600">
                <a:latin typeface="Helvetica" panose="020B0604020202020204" pitchFamily="34" charset="0"/>
              </a:rPr>
              <a:t>Shared memory by mapping pages read-write into virtual address space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 sz="1600">
                <a:latin typeface="Helvetica" panose="020B0604020202020204" pitchFamily="34" charset="0"/>
              </a:rPr>
              <a:t>Pages can be shared during </a:t>
            </a:r>
            <a:r>
              <a:rPr kumimoji="1"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kumimoji="1" lang="en-US" altLang="en-US" sz="1600">
                <a:latin typeface="Helvetica" panose="020B0604020202020204" pitchFamily="34" charset="0"/>
                <a:cs typeface="Courier New" panose="02070309020205020404" pitchFamily="49" charset="0"/>
              </a:rPr>
              <a:t>, speeding process creation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None/>
            </a:pPr>
            <a:r>
              <a:rPr kumimoji="1" lang="en-US" altLang="en-US" sz="1600">
                <a:latin typeface="Helvetica" panose="020B0604020202020204" pitchFamily="34" charset="0"/>
              </a:rPr>
              <a:t> 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None/>
            </a:pPr>
            <a:endParaRPr kumimoji="1"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CE628B2-3AB3-E88A-EE4A-8B042F0543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16238" y="188913"/>
            <a:ext cx="75612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Shared Library Using Virtual Memory</a:t>
            </a:r>
          </a:p>
        </p:txBody>
      </p:sp>
      <p:pic>
        <p:nvPicPr>
          <p:cNvPr id="19459" name="Picture 6">
            <a:extLst>
              <a:ext uri="{FF2B5EF4-FFF2-40B4-BE49-F238E27FC236}">
                <a16:creationId xmlns:a16="http://schemas.microsoft.com/office/drawing/2014/main" id="{2AE9EAF2-D0F4-9454-A800-B2226021A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801" y="1255713"/>
            <a:ext cx="6296025" cy="415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A1623360-478D-3150-F28C-7D7B983BE6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254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Demand Paging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DFE1CDFD-5990-825C-D049-ABEF53F9C9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28850" y="960438"/>
            <a:ext cx="4184650" cy="5351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600"/>
              <a:t>Could bring entire process into memory at load time</a:t>
            </a:r>
          </a:p>
          <a:p>
            <a:pPr>
              <a:lnSpc>
                <a:spcPct val="90000"/>
              </a:lnSpc>
            </a:pPr>
            <a:r>
              <a:rPr lang="en-US" altLang="en-US" sz="1600"/>
              <a:t>Or bring a page into memory only when it is needed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Less I/O needed, no unnecessary I/O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Less memory needed 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Faster response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More users</a:t>
            </a:r>
          </a:p>
          <a:p>
            <a:pPr>
              <a:lnSpc>
                <a:spcPct val="90000"/>
              </a:lnSpc>
            </a:pPr>
            <a:r>
              <a:rPr lang="en-US" altLang="en-US" sz="1600"/>
              <a:t>Similar to paging system with swapping (diagram on right)</a:t>
            </a:r>
          </a:p>
          <a:p>
            <a:pPr>
              <a:lnSpc>
                <a:spcPct val="90000"/>
              </a:lnSpc>
            </a:pPr>
            <a:r>
              <a:rPr lang="en-US" altLang="en-US" sz="1600"/>
              <a:t>Page is needed </a:t>
            </a:r>
            <a:r>
              <a:rPr lang="en-US" altLang="en-US" sz="1600">
                <a:sym typeface="Symbol" panose="05050102010706020507" pitchFamily="18" charset="2"/>
              </a:rPr>
              <a:t> reference to it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invalid reference </a:t>
            </a:r>
            <a:r>
              <a:rPr lang="en-US" altLang="en-US" sz="1600">
                <a:sym typeface="Symbol" panose="05050102010706020507" pitchFamily="18" charset="2"/>
              </a:rPr>
              <a:t> abort</a:t>
            </a:r>
          </a:p>
          <a:p>
            <a:pPr lvl="1">
              <a:lnSpc>
                <a:spcPct val="90000"/>
              </a:lnSpc>
            </a:pPr>
            <a:r>
              <a:rPr lang="en-US" altLang="en-US" sz="1600">
                <a:sym typeface="Symbol" panose="05050102010706020507" pitchFamily="18" charset="2"/>
              </a:rPr>
              <a:t>not-in-memory  bring to memory</a:t>
            </a:r>
          </a:p>
          <a:p>
            <a:pPr>
              <a:lnSpc>
                <a:spcPct val="90000"/>
              </a:lnSpc>
            </a:pPr>
            <a:r>
              <a:rPr lang="en-US" altLang="en-US" sz="1600" b="1">
                <a:solidFill>
                  <a:srgbClr val="3366FF"/>
                </a:solidFill>
                <a:sym typeface="Symbol" panose="05050102010706020507" pitchFamily="18" charset="2"/>
              </a:rPr>
              <a:t>Lazy swapper</a:t>
            </a:r>
            <a:r>
              <a:rPr lang="en-US" altLang="en-US" sz="1600">
                <a:solidFill>
                  <a:srgbClr val="3366FF"/>
                </a:solidFill>
                <a:sym typeface="Symbol" panose="05050102010706020507" pitchFamily="18" charset="2"/>
              </a:rPr>
              <a:t> </a:t>
            </a:r>
            <a:r>
              <a:rPr lang="en-US" altLang="en-US" sz="1600">
                <a:sym typeface="Symbol" panose="05050102010706020507" pitchFamily="18" charset="2"/>
              </a:rPr>
              <a:t>– never swaps a page into memory unless page will be needed</a:t>
            </a:r>
          </a:p>
          <a:p>
            <a:pPr lvl="1">
              <a:lnSpc>
                <a:spcPct val="90000"/>
              </a:lnSpc>
            </a:pPr>
            <a:r>
              <a:rPr lang="en-US" altLang="en-US" sz="1600">
                <a:sym typeface="Symbol" panose="05050102010706020507" pitchFamily="18" charset="2"/>
              </a:rPr>
              <a:t>Swapper that deals with pages is a </a:t>
            </a:r>
            <a:r>
              <a:rPr lang="en-US" altLang="en-US" sz="1600" b="1">
                <a:solidFill>
                  <a:srgbClr val="3366FF"/>
                </a:solidFill>
                <a:sym typeface="Symbol" panose="05050102010706020507" pitchFamily="18" charset="2"/>
              </a:rPr>
              <a:t>pager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>
              <a:sym typeface="Symbol" panose="05050102010706020507" pitchFamily="18" charset="2"/>
            </a:endParaRPr>
          </a:p>
        </p:txBody>
      </p:sp>
      <p:pic>
        <p:nvPicPr>
          <p:cNvPr id="21508" name="Picture 4" descr="9">
            <a:extLst>
              <a:ext uri="{FF2B5EF4-FFF2-40B4-BE49-F238E27FC236}">
                <a16:creationId xmlns:a16="http://schemas.microsoft.com/office/drawing/2014/main" id="{AA11FC05-F200-3C6F-F803-4B7F0D3DA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76" y="1701800"/>
            <a:ext cx="3878263" cy="355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14C6D0D1-CEB7-50B3-B3B8-76D75182AC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16200" y="100013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Multistep Processing of a User Program </a:t>
            </a:r>
          </a:p>
        </p:txBody>
      </p:sp>
      <p:pic>
        <p:nvPicPr>
          <p:cNvPr id="17411" name="Picture 4" descr="8">
            <a:extLst>
              <a:ext uri="{FF2B5EF4-FFF2-40B4-BE49-F238E27FC236}">
                <a16:creationId xmlns:a16="http://schemas.microsoft.com/office/drawing/2014/main" id="{0689B094-0544-6901-CD3D-E5C27C0FD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739" y="1231901"/>
            <a:ext cx="2554287" cy="474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89170D34-D034-905D-541F-F86C3AA38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0161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Basic Concepts</a:t>
            </a: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582C5D09-FCA9-7F3D-BF5A-7DAC9BA716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30450" y="1144589"/>
            <a:ext cx="7512050" cy="4530725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/>
              <a:t>With swapping, pager guesses which pages will be used before swapping out again</a:t>
            </a:r>
          </a:p>
          <a:p>
            <a:r>
              <a:rPr lang="en-US" altLang="en-US"/>
              <a:t>Instead, pager brings in only those pages into memory</a:t>
            </a:r>
          </a:p>
          <a:p>
            <a:r>
              <a:rPr lang="en-US" altLang="en-US"/>
              <a:t>How to determine that set of pages?</a:t>
            </a:r>
          </a:p>
          <a:p>
            <a:pPr lvl="1"/>
            <a:r>
              <a:rPr lang="en-US" altLang="en-US"/>
              <a:t>Need new MMU functionality to implement demand paging</a:t>
            </a:r>
          </a:p>
          <a:p>
            <a:r>
              <a:rPr lang="en-US" altLang="en-US"/>
              <a:t>If pages needed are already </a:t>
            </a:r>
            <a:r>
              <a:rPr lang="en-US" altLang="en-US" b="1">
                <a:solidFill>
                  <a:srgbClr val="3366FF"/>
                </a:solidFill>
              </a:rPr>
              <a:t>memory resident</a:t>
            </a:r>
          </a:p>
          <a:p>
            <a:pPr lvl="1"/>
            <a:r>
              <a:rPr lang="en-US" altLang="en-US"/>
              <a:t>No difference from non demand-paging</a:t>
            </a:r>
          </a:p>
          <a:p>
            <a:r>
              <a:rPr lang="en-US" altLang="en-US"/>
              <a:t>If page needed and not memory resident</a:t>
            </a:r>
          </a:p>
          <a:p>
            <a:pPr lvl="1"/>
            <a:r>
              <a:rPr lang="en-US" altLang="en-US"/>
              <a:t>Need to detect and load the page into memory from storage</a:t>
            </a:r>
          </a:p>
          <a:p>
            <a:pPr lvl="2"/>
            <a:r>
              <a:rPr lang="en-US" altLang="en-US"/>
              <a:t>Without changing program behavior</a:t>
            </a:r>
          </a:p>
          <a:p>
            <a:pPr lvl="2"/>
            <a:r>
              <a:rPr lang="en-US" altLang="en-US"/>
              <a:t>Without programmer needing to change code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71D22169-AABD-0D14-7D68-EBF50A49EE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762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Valid-Invalid Bit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BA1EFF79-B15C-8994-4EDF-231B548CAD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44750" y="1046163"/>
            <a:ext cx="7410450" cy="547211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With each page table entry a valid–invalid bit is associated</a:t>
            </a:r>
            <a:br>
              <a:rPr lang="en-US" altLang="en-US"/>
            </a:br>
            <a:r>
              <a:rPr lang="en-US" altLang="en-US"/>
              <a:t>(</a:t>
            </a:r>
            <a:r>
              <a:rPr lang="en-US" altLang="en-US" b="1">
                <a:solidFill>
                  <a:srgbClr val="FF0000"/>
                </a:solidFill>
              </a:rPr>
              <a:t>v</a:t>
            </a:r>
            <a:r>
              <a:rPr lang="en-US" altLang="en-US"/>
              <a:t> </a:t>
            </a:r>
            <a:r>
              <a:rPr lang="en-US" altLang="en-US">
                <a:sym typeface="Symbol" panose="05050102010706020507" pitchFamily="18" charset="2"/>
              </a:rPr>
              <a:t> in-memory – </a:t>
            </a:r>
            <a:r>
              <a:rPr lang="en-US" altLang="en-US" b="1">
                <a:solidFill>
                  <a:srgbClr val="3366FF"/>
                </a:solidFill>
                <a:sym typeface="Symbol" panose="05050102010706020507" pitchFamily="18" charset="2"/>
              </a:rPr>
              <a:t>memory resident</a:t>
            </a:r>
            <a:r>
              <a:rPr lang="en-US" altLang="en-US">
                <a:sym typeface="Symbol" panose="05050102010706020507" pitchFamily="18" charset="2"/>
              </a:rPr>
              <a:t>,</a:t>
            </a:r>
            <a:r>
              <a:rPr lang="en-US" altLang="en-US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US" altLang="en-US">
                <a:sym typeface="Symbol" panose="05050102010706020507" pitchFamily="18" charset="2"/>
              </a:rPr>
              <a:t>  not-in-memory)</a:t>
            </a:r>
          </a:p>
          <a:p>
            <a:pPr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Initially valid–invalid bit is set to</a:t>
            </a:r>
            <a:r>
              <a:rPr lang="en-US" altLang="en-US" b="1">
                <a:solidFill>
                  <a:srgbClr val="FF0000"/>
                </a:solidFill>
                <a:sym typeface="Symbol" panose="05050102010706020507" pitchFamily="18" charset="2"/>
              </a:rPr>
              <a:t> i </a:t>
            </a:r>
            <a:r>
              <a:rPr lang="en-US" altLang="en-US">
                <a:sym typeface="Symbol" panose="05050102010706020507" pitchFamily="18" charset="2"/>
              </a:rPr>
              <a:t>on all entries</a:t>
            </a:r>
          </a:p>
          <a:p>
            <a:pPr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Example of a page table snapshot:</a:t>
            </a:r>
            <a:br>
              <a:rPr lang="en-US" altLang="en-US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endParaRPr lang="en-US" altLang="en-US" sz="80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During MMU address translation, if valid–invalid bit in page table entry is</a:t>
            </a:r>
            <a:r>
              <a:rPr lang="en-US" altLang="en-US" b="1">
                <a:solidFill>
                  <a:srgbClr val="FF0000"/>
                </a:solidFill>
                <a:sym typeface="Symbol" panose="05050102010706020507" pitchFamily="18" charset="2"/>
              </a:rPr>
              <a:t> i</a:t>
            </a:r>
            <a:r>
              <a:rPr lang="en-US" altLang="en-US">
                <a:sym typeface="Symbol" panose="05050102010706020507" pitchFamily="18" charset="2"/>
              </a:rPr>
              <a:t>  page fault</a:t>
            </a:r>
          </a:p>
        </p:txBody>
      </p:sp>
      <p:pic>
        <p:nvPicPr>
          <p:cNvPr id="24580" name="Picture 1">
            <a:extLst>
              <a:ext uri="{FF2B5EF4-FFF2-40B4-BE49-F238E27FC236}">
                <a16:creationId xmlns:a16="http://schemas.microsoft.com/office/drawing/2014/main" id="{14223904-E5E0-F9B8-8640-8BAE170F2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476" y="2238375"/>
            <a:ext cx="2828925" cy="326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6AA4E1AE-7590-B563-CC18-47A358A2D6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16201" y="139700"/>
            <a:ext cx="8296275" cy="501650"/>
          </a:xfrm>
        </p:spPr>
        <p:txBody>
          <a:bodyPr/>
          <a:lstStyle/>
          <a:p>
            <a:pPr eaLnBrk="1" hangingPunct="1"/>
            <a:r>
              <a:rPr lang="en-US" altLang="en-US" sz="2000"/>
              <a:t>Page Table When Some Pages Are Not in Main Memory</a:t>
            </a:r>
          </a:p>
        </p:txBody>
      </p:sp>
      <p:pic>
        <p:nvPicPr>
          <p:cNvPr id="26627" name="Picture 4" descr="9">
            <a:extLst>
              <a:ext uri="{FF2B5EF4-FFF2-40B4-BE49-F238E27FC236}">
                <a16:creationId xmlns:a16="http://schemas.microsoft.com/office/drawing/2014/main" id="{C12DF0A0-8F68-90BD-385F-CE59A8E32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00" y="1174751"/>
            <a:ext cx="4967288" cy="4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7856B21C-7800-66F7-A7D7-CF9045D901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016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Page Fault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98A7C196-C0E3-E0C5-66CE-25C8E6B60B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1414" y="904875"/>
            <a:ext cx="7138987" cy="421005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/>
              <a:t>If there is a reference to a page, first reference to that page will trap to operating system: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>
                <a:solidFill>
                  <a:srgbClr val="3366FF"/>
                </a:solidFill>
                <a:sym typeface="Symbol" panose="05050102010706020507" pitchFamily="18" charset="2"/>
              </a:rPr>
              <a:t>              </a:t>
            </a:r>
            <a:r>
              <a:rPr lang="en-US" altLang="en-US" b="1">
                <a:solidFill>
                  <a:srgbClr val="3366FF"/>
                </a:solidFill>
                <a:sym typeface="Symbol" panose="05050102010706020507" pitchFamily="18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</a:pPr>
            <a:r>
              <a:rPr lang="en-US" altLang="en-US">
                <a:sym typeface="Symbol" panose="05050102010706020507" pitchFamily="18" charset="2"/>
              </a:rPr>
              <a:t>Operating system looks at another table to decide:</a:t>
            </a:r>
          </a:p>
          <a:p>
            <a:pPr marL="798513" lvl="1" indent="-341313"/>
            <a:r>
              <a:rPr lang="en-US" altLang="en-US"/>
              <a:t>Invalid reference </a:t>
            </a:r>
            <a:r>
              <a:rPr lang="en-US" altLang="en-US">
                <a:sym typeface="Symbol" panose="05050102010706020507" pitchFamily="18" charset="2"/>
              </a:rPr>
              <a:t> abort</a:t>
            </a:r>
          </a:p>
          <a:p>
            <a:pPr marL="798513" lvl="1" indent="-341313"/>
            <a:r>
              <a:rPr lang="en-US" altLang="en-US">
                <a:sym typeface="Symbol" panose="05050102010706020507" pitchFamily="18" charset="2"/>
              </a:rPr>
              <a:t>Just not in memory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</a:pPr>
            <a:r>
              <a:rPr lang="en-US" altLang="en-US">
                <a:sym typeface="Symbol" panose="05050102010706020507" pitchFamily="18" charset="2"/>
              </a:rPr>
              <a:t>Find free frame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</a:pPr>
            <a:r>
              <a:rPr lang="en-US" altLang="en-US">
                <a:sym typeface="Symbol" panose="05050102010706020507" pitchFamily="18" charset="2"/>
              </a:rPr>
              <a:t>Swap page into frame via scheduled disk operation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</a:pPr>
            <a:r>
              <a:rPr lang="en-US" altLang="en-US">
                <a:sym typeface="Symbol" panose="05050102010706020507" pitchFamily="18" charset="2"/>
              </a:rPr>
              <a:t>Reset tables to indicate page now in memory</a:t>
            </a:r>
            <a:br>
              <a:rPr lang="en-US" altLang="en-US">
                <a:sym typeface="Symbol" panose="05050102010706020507" pitchFamily="18" charset="2"/>
              </a:rPr>
            </a:br>
            <a:r>
              <a:rPr lang="en-US" altLang="en-US">
                <a:sym typeface="Symbol" panose="05050102010706020507" pitchFamily="18" charset="2"/>
              </a:rPr>
              <a:t>Set validation bit = </a:t>
            </a:r>
            <a:r>
              <a:rPr lang="en-US" altLang="en-US" b="1">
                <a:solidFill>
                  <a:srgbClr val="FF0000"/>
                </a:solidFill>
                <a:sym typeface="Symbol" panose="05050102010706020507" pitchFamily="18" charset="2"/>
              </a:rPr>
              <a:t>v</a:t>
            </a:r>
            <a:endParaRPr lang="en-US" altLang="en-US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</a:pPr>
            <a:r>
              <a:rPr lang="en-US" altLang="en-US">
                <a:sym typeface="Symbol" panose="05050102010706020507" pitchFamily="18" charset="2"/>
              </a:rPr>
              <a:t>Restart the instruction that caused the page fault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B6E478C8-BC6E-5D3F-9807-D54A5C431C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14564" y="188913"/>
            <a:ext cx="79962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Steps in Handling a Page Fault</a:t>
            </a:r>
          </a:p>
        </p:txBody>
      </p:sp>
      <p:pic>
        <p:nvPicPr>
          <p:cNvPr id="30723" name="Picture 4" descr="9">
            <a:extLst>
              <a:ext uri="{FF2B5EF4-FFF2-40B4-BE49-F238E27FC236}">
                <a16:creationId xmlns:a16="http://schemas.microsoft.com/office/drawing/2014/main" id="{A2010438-DC5E-4017-689A-68EF0575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901" y="1217614"/>
            <a:ext cx="5800725" cy="484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35ECECF9-7781-C5AE-44CE-7C9A646244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0161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Aspects of Demand Paging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3883145A-34B6-04B6-2ECB-64DACBEF03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81250" y="1081088"/>
            <a:ext cx="7740650" cy="4887912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Extreme case – start process with </a:t>
            </a:r>
            <a:r>
              <a:rPr lang="en-US" altLang="en-US" i="1"/>
              <a:t>no</a:t>
            </a:r>
            <a:r>
              <a:rPr lang="en-US" altLang="en-US"/>
              <a:t> pages in memory</a:t>
            </a:r>
          </a:p>
          <a:p>
            <a:pPr lvl="1"/>
            <a:r>
              <a:rPr lang="en-US" altLang="en-US"/>
              <a:t>OS sets instruction pointer to first instruction of process, non-memory-resident -&gt; page fault</a:t>
            </a:r>
          </a:p>
          <a:p>
            <a:pPr lvl="1"/>
            <a:r>
              <a:rPr lang="en-US" altLang="en-US"/>
              <a:t>And for every other process pages on first access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Pure demand paging</a:t>
            </a:r>
          </a:p>
          <a:p>
            <a:r>
              <a:rPr lang="en-US" altLang="en-US"/>
              <a:t>Actually, a given instruction could access multiple pages -&gt; multiple page faults</a:t>
            </a:r>
          </a:p>
          <a:p>
            <a:pPr lvl="1"/>
            <a:r>
              <a:rPr lang="en-US" altLang="en-US"/>
              <a:t>Consider fetch and decode of instruction which adds 2 numbers from memory and stores result back to memory</a:t>
            </a:r>
          </a:p>
          <a:p>
            <a:pPr lvl="1"/>
            <a:r>
              <a:rPr lang="en-US" altLang="en-US"/>
              <a:t>Pain decreased because of </a:t>
            </a:r>
            <a:r>
              <a:rPr lang="en-US" altLang="en-US" b="1">
                <a:solidFill>
                  <a:srgbClr val="3366FF"/>
                </a:solidFill>
              </a:rPr>
              <a:t>locality of reference</a:t>
            </a:r>
          </a:p>
          <a:p>
            <a:r>
              <a:rPr lang="en-US" altLang="en-US"/>
              <a:t>Hardware support needed for demand paging</a:t>
            </a:r>
          </a:p>
          <a:p>
            <a:pPr lvl="1"/>
            <a:r>
              <a:rPr lang="en-US" altLang="en-US"/>
              <a:t>Page table with valid / invalid bit</a:t>
            </a:r>
          </a:p>
          <a:p>
            <a:pPr lvl="1"/>
            <a:r>
              <a:rPr lang="en-US" altLang="en-US"/>
              <a:t>Secondary memory (swap device with </a:t>
            </a:r>
            <a:r>
              <a:rPr lang="en-US" altLang="en-US" b="1">
                <a:solidFill>
                  <a:srgbClr val="3366FF"/>
                </a:solidFill>
              </a:rPr>
              <a:t>swap space</a:t>
            </a:r>
            <a:r>
              <a:rPr lang="en-US" altLang="en-US"/>
              <a:t>)</a:t>
            </a:r>
          </a:p>
          <a:p>
            <a:pPr lvl="1"/>
            <a:r>
              <a:rPr lang="en-US" altLang="en-US"/>
              <a:t>Instruction restart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18FC30EF-997B-7114-26F0-1A07CD25A4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016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Instruction Restart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1535A57C-6AD9-1A4A-7F96-670FB3C401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62213" y="1157288"/>
            <a:ext cx="7702550" cy="4114800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Consider an instruction that could access several different locations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block move</a:t>
            </a:r>
            <a:br>
              <a:rPr lang="en-US" altLang="en-US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br>
              <a:rPr lang="en-US" altLang="en-US" sz="1600">
                <a:sym typeface="Symbol" panose="05050102010706020507" pitchFamily="18" charset="2"/>
              </a:rPr>
            </a:br>
            <a:endParaRPr lang="en-US" altLang="en-US" sz="160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auto increment/decrement location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Restart the whole operation?</a:t>
            </a:r>
          </a:p>
          <a:p>
            <a:pPr lvl="2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What if source and destination overlap?</a:t>
            </a:r>
          </a:p>
        </p:txBody>
      </p:sp>
      <p:pic>
        <p:nvPicPr>
          <p:cNvPr id="33796" name="Picture 2">
            <a:extLst>
              <a:ext uri="{FF2B5EF4-FFF2-40B4-BE49-F238E27FC236}">
                <a16:creationId xmlns:a16="http://schemas.microsoft.com/office/drawing/2014/main" id="{162EBF61-D7F8-6DE9-2890-FF9033A20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4" y="1911351"/>
            <a:ext cx="1563687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86C01331-CC29-E84C-2CDF-85A5E54AED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41564" y="201613"/>
            <a:ext cx="78692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Performance of Demand Paging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022C08C-9912-BB71-9566-929C581147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06650" y="1081088"/>
            <a:ext cx="7791450" cy="4849812"/>
          </a:xfrm>
        </p:spPr>
        <p:txBody>
          <a:bodyPr>
            <a:normAutofit fontScale="92500"/>
          </a:bodyPr>
          <a:lstStyle/>
          <a:p>
            <a:pPr>
              <a:tabLst>
                <a:tab pos="2163763" algn="l"/>
                <a:tab pos="2855913" algn="l"/>
              </a:tabLst>
            </a:pPr>
            <a:r>
              <a:rPr lang="en-US" altLang="en-US"/>
              <a:t>Stages in Demand Paging (worse case)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Trap to the operating system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Save the user registers and process state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Determine that the interrupt was a page fault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Check that the page reference was legal and determine the location of the page on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Issue a read from the disk to a free frame: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in a queue for this device until the read request is serviced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for the device seek and/or latency time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Begin the transfer of the page to a free frame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While waiting, allocate the CPU to some other user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Receive an interrupt from the disk I/O subsystem (I/O completed)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Save the registers and process state for the other user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Determine that the interrupt was from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Correct the page table and other tables to show page is now in memory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for the CPU to be allocated to this process again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Restore the user registers, process state, and new page table, and then resume the interrupted instruction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5161C3C3-ECB7-7D06-1A57-0E8F18E9E1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28926" y="188913"/>
            <a:ext cx="7942263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Performance of Demand Paging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3A93EA44-E0A3-3084-D6B4-3C125A2F42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8550" y="1119188"/>
            <a:ext cx="8299450" cy="4646612"/>
          </a:xfrm>
        </p:spPr>
        <p:txBody>
          <a:bodyPr>
            <a:normAutofit fontScale="85000" lnSpcReduction="20000"/>
          </a:bodyPr>
          <a:lstStyle/>
          <a:p>
            <a:pPr>
              <a:tabLst>
                <a:tab pos="2163763" algn="l"/>
                <a:tab pos="2855913" algn="l"/>
              </a:tabLst>
            </a:pPr>
            <a:r>
              <a:rPr lang="en-US" altLang="en-US"/>
              <a:t>Three major activities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/>
              <a:t>Service the interrupt – careful coding means just several hundred instructions needed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/>
              <a:t>Read the page – lots of time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/>
              <a:t>Restart the process – again just a small amount of time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/>
              <a:t>Page Fault Rate 0 </a:t>
            </a:r>
            <a:r>
              <a:rPr lang="en-US" altLang="en-US">
                <a:sym typeface="Symbol" panose="05050102010706020507" pitchFamily="18" charset="2"/>
              </a:rPr>
              <a:t> </a:t>
            </a:r>
            <a:r>
              <a:rPr lang="en-US" altLang="en-US" i="1">
                <a:sym typeface="Symbol" panose="05050102010706020507" pitchFamily="18" charset="2"/>
              </a:rPr>
              <a:t>p</a:t>
            </a:r>
            <a:r>
              <a:rPr lang="en-US" altLang="en-US">
                <a:sym typeface="Symbol" panose="05050102010706020507" pitchFamily="18" charset="2"/>
              </a:rPr>
              <a:t>  1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>
                <a:sym typeface="Symbol" panose="05050102010706020507" pitchFamily="18" charset="2"/>
              </a:rPr>
              <a:t>if </a:t>
            </a:r>
            <a:r>
              <a:rPr lang="en-US" altLang="en-US" i="1">
                <a:sym typeface="Symbol" panose="05050102010706020507" pitchFamily="18" charset="2"/>
              </a:rPr>
              <a:t>p</a:t>
            </a:r>
            <a:r>
              <a:rPr lang="en-US" altLang="en-US">
                <a:sym typeface="Symbol" panose="05050102010706020507" pitchFamily="18" charset="2"/>
              </a:rPr>
              <a:t> = 0 no page faults 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>
                <a:sym typeface="Symbol" panose="05050102010706020507" pitchFamily="18" charset="2"/>
              </a:rPr>
              <a:t>if </a:t>
            </a:r>
            <a:r>
              <a:rPr lang="en-US" altLang="en-US" i="1">
                <a:sym typeface="Symbol" panose="05050102010706020507" pitchFamily="18" charset="2"/>
              </a:rPr>
              <a:t>p</a:t>
            </a:r>
            <a:r>
              <a:rPr lang="en-US" altLang="en-US">
                <a:sym typeface="Symbol" panose="05050102010706020507" pitchFamily="18" charset="2"/>
              </a:rPr>
              <a:t> = 1, every reference is a fault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>
                <a:sym typeface="Symbol" panose="05050102010706020507" pitchFamily="18" charset="2"/>
              </a:rPr>
              <a:t>Effective Access Time (EAT)</a:t>
            </a:r>
          </a:p>
          <a:p>
            <a:pPr>
              <a:buNone/>
              <a:tabLst>
                <a:tab pos="2163763" algn="l"/>
                <a:tab pos="2855913" algn="l"/>
              </a:tabLst>
            </a:pPr>
            <a:r>
              <a:rPr lang="en-US" altLang="en-US">
                <a:sym typeface="Symbol" panose="05050102010706020507" pitchFamily="18" charset="2"/>
              </a:rPr>
              <a:t>		EAT = (1 – </a:t>
            </a:r>
            <a:r>
              <a:rPr lang="en-US" altLang="en-US" i="1">
                <a:sym typeface="Symbol" panose="05050102010706020507" pitchFamily="18" charset="2"/>
              </a:rPr>
              <a:t>p</a:t>
            </a:r>
            <a:r>
              <a:rPr lang="en-US" altLang="en-US">
                <a:sym typeface="Symbol" panose="05050102010706020507" pitchFamily="18" charset="2"/>
              </a:rPr>
              <a:t>) x memory access</a:t>
            </a:r>
          </a:p>
          <a:p>
            <a:pPr>
              <a:buNone/>
              <a:tabLst>
                <a:tab pos="2163763" algn="l"/>
                <a:tab pos="2855913" algn="l"/>
              </a:tabLst>
            </a:pPr>
            <a:r>
              <a:rPr lang="en-US" altLang="en-US">
                <a:sym typeface="Symbol" panose="05050102010706020507" pitchFamily="18" charset="2"/>
              </a:rPr>
              <a:t>			+ </a:t>
            </a:r>
            <a:r>
              <a:rPr lang="en-US" altLang="en-US" i="1">
                <a:sym typeface="Symbol" panose="05050102010706020507" pitchFamily="18" charset="2"/>
              </a:rPr>
              <a:t>p</a:t>
            </a:r>
            <a:r>
              <a:rPr lang="en-US" altLang="en-US">
                <a:sym typeface="Symbol" panose="05050102010706020507" pitchFamily="18" charset="2"/>
              </a:rPr>
              <a:t> (page fault overhead</a:t>
            </a:r>
          </a:p>
          <a:p>
            <a:pPr>
              <a:buNone/>
              <a:tabLst>
                <a:tab pos="2163763" algn="l"/>
                <a:tab pos="2855913" algn="l"/>
              </a:tabLst>
            </a:pPr>
            <a:r>
              <a:rPr lang="en-US" altLang="en-US">
                <a:sym typeface="Symbol" panose="05050102010706020507" pitchFamily="18" charset="2"/>
              </a:rPr>
              <a:t>			           + swap page out</a:t>
            </a:r>
          </a:p>
          <a:p>
            <a:pPr>
              <a:buNone/>
              <a:tabLst>
                <a:tab pos="2163763" algn="l"/>
                <a:tab pos="2855913" algn="l"/>
              </a:tabLst>
            </a:pPr>
            <a:r>
              <a:rPr lang="en-US" altLang="en-US">
                <a:sym typeface="Symbol" panose="05050102010706020507" pitchFamily="18" charset="2"/>
              </a:rPr>
              <a:t>			           + swap page in )</a:t>
            </a:r>
          </a:p>
          <a:p>
            <a:pPr>
              <a:buNone/>
              <a:tabLst>
                <a:tab pos="2163763" algn="l"/>
                <a:tab pos="2855913" algn="l"/>
              </a:tabLst>
            </a:pPr>
            <a:r>
              <a:rPr lang="en-US" altLang="en-US">
                <a:sym typeface="Symbol" panose="05050102010706020507" pitchFamily="18" charset="2"/>
              </a:rPr>
              <a:t>				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0E413FD-A249-F36F-6AC2-9B01B31EC1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59038" y="214313"/>
            <a:ext cx="77517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Demand Paging Example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E255B9A3-5EFC-7CE9-01C9-3B6125E5B0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81250" y="1068388"/>
            <a:ext cx="7715250" cy="4849812"/>
          </a:xfrm>
        </p:spPr>
        <p:txBody>
          <a:bodyPr>
            <a:normAutofit fontScale="77500" lnSpcReduction="20000"/>
          </a:bodyPr>
          <a:lstStyle/>
          <a:p>
            <a:pPr>
              <a:tabLst>
                <a:tab pos="1773238" algn="l"/>
                <a:tab pos="2278063" algn="l"/>
              </a:tabLst>
            </a:pPr>
            <a:r>
              <a:rPr lang="en-US" altLang="en-US"/>
              <a:t>Memory access time = 200 nanoseconds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/>
              <a:t>Average page-fault service time = 8 milliseconds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/>
              <a:t>EAT = (1 – p) x 200 + p (8 milliseconds) </a:t>
            </a:r>
          </a:p>
          <a:p>
            <a:pPr>
              <a:buNone/>
              <a:tabLst>
                <a:tab pos="1773238" algn="l"/>
                <a:tab pos="2278063" algn="l"/>
              </a:tabLst>
            </a:pPr>
            <a:r>
              <a:rPr lang="en-US" altLang="en-US"/>
              <a:t>	        = (1 – p  x 200 + p x 8,000,000 </a:t>
            </a:r>
          </a:p>
          <a:p>
            <a:pPr>
              <a:buNone/>
              <a:tabLst>
                <a:tab pos="1773238" algn="l"/>
                <a:tab pos="2278063" algn="l"/>
              </a:tabLst>
            </a:pPr>
            <a:r>
              <a:rPr lang="en-US" altLang="en-US"/>
              <a:t>              = 200 + p x 7,999,800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/>
              <a:t>If one access out of 1,000 causes a page fault, then</a:t>
            </a:r>
          </a:p>
          <a:p>
            <a:pPr>
              <a:buNone/>
              <a:tabLst>
                <a:tab pos="1773238" algn="l"/>
                <a:tab pos="2278063" algn="l"/>
              </a:tabLst>
            </a:pPr>
            <a:r>
              <a:rPr lang="en-US" altLang="en-US"/>
              <a:t>         EAT = 8.2 microseconds. </a:t>
            </a:r>
          </a:p>
          <a:p>
            <a:pPr>
              <a:buNone/>
              <a:tabLst>
                <a:tab pos="1773238" algn="l"/>
                <a:tab pos="2278063" algn="l"/>
              </a:tabLst>
            </a:pPr>
            <a:r>
              <a:rPr lang="en-US" altLang="en-US"/>
              <a:t>      This is a slowdown by a factor of 40!!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/>
              <a:t>If want performance degradation &lt; 10 percent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/>
              <a:t>220 &gt; 200 + 7,999,800 x p</a:t>
            </a:r>
            <a:br>
              <a:rPr lang="en-US" altLang="en-US"/>
            </a:br>
            <a:r>
              <a:rPr lang="en-US" altLang="en-US"/>
              <a:t>20 &gt; 7,999,800 x p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/>
              <a:t>p &lt; .0000025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/>
              <a:t>&lt; one page fault in every 400,000 memory accesses</a:t>
            </a:r>
          </a:p>
          <a:p>
            <a:pPr>
              <a:buNone/>
              <a:tabLst>
                <a:tab pos="1773238" algn="l"/>
                <a:tab pos="2278063" algn="l"/>
              </a:tabLst>
            </a:pPr>
            <a:r>
              <a:rPr lang="en-US" altLang="en-US"/>
              <a:t>	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7A24A8F3-4B4B-F881-0BCB-52866A51FC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00363" y="198438"/>
            <a:ext cx="75485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Logical vs. Physical Address Space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4CF02C8-5847-9959-96B0-F3C728CF6B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97126" y="1236663"/>
            <a:ext cx="7127875" cy="4468812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/>
              <a:t>The concept of a logical address space that is bound to a separate </a:t>
            </a:r>
            <a:r>
              <a:rPr lang="en-US" altLang="en-US" b="1">
                <a:solidFill>
                  <a:srgbClr val="3366FF"/>
                </a:solidFill>
              </a:rPr>
              <a:t>physical address space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is central to proper memory management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Logical address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generated by the CPU; also referred to as </a:t>
            </a:r>
            <a:r>
              <a:rPr lang="en-US" altLang="en-US" b="1">
                <a:solidFill>
                  <a:srgbClr val="3366FF"/>
                </a:solidFill>
              </a:rPr>
              <a:t>virtual address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Physical address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address seen by the memory unit</a:t>
            </a:r>
          </a:p>
          <a:p>
            <a:r>
              <a:rPr lang="en-US" altLang="en-US"/>
              <a:t>Logical and physical addresses are the same in compile-time and load-time address-binding schemes; logical (virtual) and physical addresses differ in execution-time address-binding scheme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Logical address space </a:t>
            </a:r>
            <a:r>
              <a:rPr lang="en-US" altLang="en-US"/>
              <a:t>is the set of all logical addresses generated by a program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Physical address space </a:t>
            </a:r>
            <a:r>
              <a:rPr lang="en-US" altLang="en-US"/>
              <a:t>is the set of all physical addresses generated by a program</a:t>
            </a:r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35F1B1DF-692C-9AE2-CB99-5C02E45DEA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44700" y="16351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Demand Paging Optimizations</a:t>
            </a:r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634F019A-D8CA-5AA2-58DC-DEAB0548FB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30450" y="1028700"/>
            <a:ext cx="7575550" cy="5232400"/>
          </a:xfrm>
        </p:spPr>
        <p:txBody>
          <a:bodyPr/>
          <a:lstStyle/>
          <a:p>
            <a:r>
              <a:rPr lang="en-US" altLang="en-US" sz="1600"/>
              <a:t>Swap space I/O faster than file system I/O even if on the same device</a:t>
            </a:r>
          </a:p>
          <a:p>
            <a:pPr lvl="1"/>
            <a:r>
              <a:rPr lang="en-US" altLang="en-US" sz="1600"/>
              <a:t>Swap allocated in larger chunks, less management needed than file system</a:t>
            </a:r>
          </a:p>
          <a:p>
            <a:r>
              <a:rPr lang="en-US" altLang="en-US" sz="1600"/>
              <a:t>Copy entire process image to swap space at process load time</a:t>
            </a:r>
          </a:p>
          <a:p>
            <a:pPr lvl="1"/>
            <a:r>
              <a:rPr lang="en-US" altLang="en-US" sz="1600"/>
              <a:t>Then page in and out of swap space</a:t>
            </a:r>
          </a:p>
          <a:p>
            <a:pPr lvl="1"/>
            <a:r>
              <a:rPr lang="en-US" altLang="en-US" sz="1600"/>
              <a:t>Used in older BSD Unix</a:t>
            </a:r>
          </a:p>
          <a:p>
            <a:r>
              <a:rPr lang="en-US" altLang="en-US" sz="1600"/>
              <a:t>Demand page in from program binary on disk, but discard rather than paging out when freeing frame</a:t>
            </a:r>
          </a:p>
          <a:p>
            <a:pPr lvl="1"/>
            <a:r>
              <a:rPr lang="en-US" altLang="en-US" sz="1600"/>
              <a:t>Used in Solaris and current BSD</a:t>
            </a:r>
          </a:p>
          <a:p>
            <a:pPr lvl="1"/>
            <a:r>
              <a:rPr lang="en-US" altLang="en-US" sz="1600"/>
              <a:t>Still need to write to swap space</a:t>
            </a:r>
          </a:p>
          <a:p>
            <a:pPr lvl="2"/>
            <a:r>
              <a:rPr lang="en-US" altLang="en-US" sz="1600"/>
              <a:t>Pages not associated with a file (like stack and heap) – </a:t>
            </a:r>
            <a:r>
              <a:rPr lang="en-US" altLang="en-US" sz="1600" b="1">
                <a:solidFill>
                  <a:srgbClr val="3366FF"/>
                </a:solidFill>
              </a:rPr>
              <a:t>anonymous</a:t>
            </a:r>
            <a:r>
              <a:rPr lang="en-US" altLang="en-US" sz="1600"/>
              <a:t> </a:t>
            </a:r>
            <a:r>
              <a:rPr lang="en-US" altLang="en-US" sz="1600" b="1">
                <a:solidFill>
                  <a:srgbClr val="3366FF"/>
                </a:solidFill>
              </a:rPr>
              <a:t>memory</a:t>
            </a:r>
          </a:p>
          <a:p>
            <a:pPr lvl="2"/>
            <a:r>
              <a:rPr lang="en-US" altLang="en-US" sz="1600"/>
              <a:t>Pages modified in memory but not yet written back to the file system</a:t>
            </a:r>
          </a:p>
          <a:p>
            <a:r>
              <a:rPr lang="en-US" altLang="en-US" sz="1600"/>
              <a:t>Mobile systems</a:t>
            </a:r>
          </a:p>
          <a:p>
            <a:pPr lvl="1"/>
            <a:r>
              <a:rPr lang="en-US" altLang="en-US" sz="1600"/>
              <a:t>Typically don’t support swapping</a:t>
            </a:r>
          </a:p>
          <a:p>
            <a:pPr lvl="1"/>
            <a:r>
              <a:rPr lang="en-US" altLang="en-US" sz="1600"/>
              <a:t>Instead, demand page from file system and reclaim read-only pages (such as code)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2405A599-8F0F-9B6C-C7FE-FEBD62D9D7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254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Copy-on-Write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87A700A7-15F6-B27F-4C8E-C0108B299D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93950" y="1106489"/>
            <a:ext cx="7334250" cy="4530725"/>
          </a:xfrm>
        </p:spPr>
        <p:txBody>
          <a:bodyPr/>
          <a:lstStyle/>
          <a:p>
            <a:r>
              <a:rPr lang="en-US" altLang="en-US" sz="1600" b="1">
                <a:solidFill>
                  <a:srgbClr val="3366FF"/>
                </a:solidFill>
              </a:rPr>
              <a:t>Copy-on-Write </a:t>
            </a:r>
            <a:r>
              <a:rPr lang="en-US" altLang="en-US" sz="1600"/>
              <a:t>(COW) allows both parent and child processes to initially </a:t>
            </a:r>
            <a:r>
              <a:rPr lang="en-US" altLang="en-US" sz="1600" b="1" i="1"/>
              <a:t>share</a:t>
            </a:r>
            <a:r>
              <a:rPr lang="en-US" altLang="en-US" sz="1600"/>
              <a:t> the same pages in memory</a:t>
            </a:r>
          </a:p>
          <a:p>
            <a:pPr lvl="1"/>
            <a:r>
              <a:rPr lang="en-US" altLang="en-US" sz="1600"/>
              <a:t>If either process modifies a shared page, only then is the page copied</a:t>
            </a:r>
          </a:p>
          <a:p>
            <a:r>
              <a:rPr lang="en-US" altLang="en-US" sz="1600"/>
              <a:t>COW allows more efficient process creation as only modified pages are copied</a:t>
            </a:r>
          </a:p>
          <a:p>
            <a:r>
              <a:rPr lang="en-US" altLang="en-US" sz="1600"/>
              <a:t>In general, free pages are allocated from a </a:t>
            </a:r>
            <a:r>
              <a:rPr lang="en-US" altLang="en-US" sz="1600" b="1">
                <a:solidFill>
                  <a:srgbClr val="3366FF"/>
                </a:solidFill>
              </a:rPr>
              <a:t>pool</a:t>
            </a:r>
            <a:r>
              <a:rPr lang="en-US" altLang="en-US" sz="1600">
                <a:solidFill>
                  <a:srgbClr val="3366FF"/>
                </a:solidFill>
              </a:rPr>
              <a:t> </a:t>
            </a:r>
            <a:r>
              <a:rPr lang="en-US" altLang="en-US" sz="1600"/>
              <a:t>of </a:t>
            </a:r>
            <a:r>
              <a:rPr lang="en-US" altLang="en-US" sz="1600" b="1">
                <a:solidFill>
                  <a:srgbClr val="3366FF"/>
                </a:solidFill>
              </a:rPr>
              <a:t>zero-fill-on-demand </a:t>
            </a:r>
            <a:r>
              <a:rPr lang="en-US" altLang="en-US" sz="1600"/>
              <a:t>pages</a:t>
            </a:r>
          </a:p>
          <a:p>
            <a:pPr lvl="1"/>
            <a:r>
              <a:rPr lang="en-US" altLang="en-US" sz="1600"/>
              <a:t>Pool should always have free frames for fast demand page execution</a:t>
            </a:r>
          </a:p>
          <a:p>
            <a:pPr lvl="2"/>
            <a:r>
              <a:rPr lang="en-US" altLang="en-US" sz="1600"/>
              <a:t>Don’t want to have to free a frame as well as other processing on page fault</a:t>
            </a:r>
          </a:p>
          <a:p>
            <a:pPr lvl="1"/>
            <a:r>
              <a:rPr lang="en-US" altLang="en-US" sz="1600"/>
              <a:t>Why zero-out a page before allocating it?</a:t>
            </a:r>
          </a:p>
          <a:p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vfork()</a:t>
            </a:r>
            <a:r>
              <a:rPr lang="en-US" altLang="en-US" sz="1600"/>
              <a:t> variation on </a:t>
            </a: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altLang="en-US" sz="1600"/>
              <a:t>system call has parent suspend and child using copy-on-write address space of parent</a:t>
            </a:r>
          </a:p>
          <a:p>
            <a:pPr lvl="1"/>
            <a:r>
              <a:rPr lang="en-US" altLang="en-US" sz="1600"/>
              <a:t>Designed to have child call </a:t>
            </a: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exec()</a:t>
            </a:r>
          </a:p>
          <a:p>
            <a:pPr lvl="1"/>
            <a:r>
              <a:rPr lang="en-US" altLang="en-US" sz="1600"/>
              <a:t>Very efficient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2F006E30-2BE9-3994-6F32-1446EBCC6D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0" y="227013"/>
            <a:ext cx="779145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Before Process 1 Modifies Page C</a:t>
            </a:r>
          </a:p>
        </p:txBody>
      </p:sp>
      <p:pic>
        <p:nvPicPr>
          <p:cNvPr id="45059" name="Picture 4" descr="9">
            <a:extLst>
              <a:ext uri="{FF2B5EF4-FFF2-40B4-BE49-F238E27FC236}">
                <a16:creationId xmlns:a16="http://schemas.microsoft.com/office/drawing/2014/main" id="{93083322-972D-04B8-4CFF-00FA978C8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01" y="1354138"/>
            <a:ext cx="7339013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0147A0C6-CB8F-3F07-4502-BE8436C95D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0" y="138113"/>
            <a:ext cx="78105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After Process 1 Modifies Page C</a:t>
            </a:r>
          </a:p>
        </p:txBody>
      </p:sp>
      <p:pic>
        <p:nvPicPr>
          <p:cNvPr id="47107" name="Picture 4" descr="9">
            <a:extLst>
              <a:ext uri="{FF2B5EF4-FFF2-40B4-BE49-F238E27FC236}">
                <a16:creationId xmlns:a16="http://schemas.microsoft.com/office/drawing/2014/main" id="{3FC6D445-2C2B-7E37-61D7-5C8B88353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1" y="1319213"/>
            <a:ext cx="6403975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C900E795-1E4F-E14D-647A-08BE97064B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55889" y="144463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What Happens if There is no Free Frame?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E7006037-2222-8CE4-796D-A014FC3353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76488" y="1133476"/>
            <a:ext cx="7300912" cy="4511675"/>
          </a:xfrm>
        </p:spPr>
        <p:txBody>
          <a:bodyPr>
            <a:normAutofit fontScale="92500"/>
          </a:bodyPr>
          <a:lstStyle/>
          <a:p>
            <a:r>
              <a:rPr lang="en-US" altLang="en-US"/>
              <a:t>Used up by process pages</a:t>
            </a:r>
          </a:p>
          <a:p>
            <a:r>
              <a:rPr lang="en-US" altLang="en-US"/>
              <a:t>Also in demand from the kernel, I/O buffers, etc</a:t>
            </a:r>
          </a:p>
          <a:p>
            <a:r>
              <a:rPr lang="en-US" altLang="en-US"/>
              <a:t>How much to allocate to each?</a:t>
            </a:r>
          </a:p>
          <a:p>
            <a:r>
              <a:rPr lang="en-US" altLang="en-US"/>
              <a:t>Page replacement – find some page in memory, but not really in use, page it out</a:t>
            </a:r>
          </a:p>
          <a:p>
            <a:pPr lvl="1"/>
            <a:r>
              <a:rPr lang="en-US" altLang="en-US"/>
              <a:t>Algorithm – terminate? swap out? replace the page?</a:t>
            </a:r>
          </a:p>
          <a:p>
            <a:pPr lvl="1"/>
            <a:r>
              <a:rPr lang="en-US" altLang="en-US"/>
              <a:t>Performance – want an algorithm which will result in minimum number of page faults</a:t>
            </a:r>
          </a:p>
          <a:p>
            <a:r>
              <a:rPr lang="en-US" altLang="en-US"/>
              <a:t>Same page may be brought into memory several times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F8F0A6C7-CAFC-BB84-E2F9-8E1F027896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86026" y="188913"/>
            <a:ext cx="772477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Page Replacement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60035CB-0609-9FAB-ECF4-9C6E8900C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9350" y="1233489"/>
            <a:ext cx="6508750" cy="4530725"/>
          </a:xfrm>
        </p:spPr>
        <p:txBody>
          <a:bodyPr/>
          <a:lstStyle/>
          <a:p>
            <a:r>
              <a:rPr lang="en-US" altLang="en-US"/>
              <a:t>Prevent </a:t>
            </a:r>
            <a:r>
              <a:rPr lang="en-US" altLang="en-US" b="1">
                <a:solidFill>
                  <a:srgbClr val="3366FF"/>
                </a:solidFill>
              </a:rPr>
              <a:t>over-allocation</a:t>
            </a:r>
            <a:r>
              <a:rPr lang="en-US" altLang="en-US"/>
              <a:t> of memory by modifying page-fault service routine to include page replacement</a:t>
            </a:r>
          </a:p>
          <a:p>
            <a:r>
              <a:rPr lang="en-US" altLang="en-US"/>
              <a:t>Use </a:t>
            </a:r>
            <a:r>
              <a:rPr lang="en-US" altLang="en-US" b="1">
                <a:solidFill>
                  <a:srgbClr val="3366FF"/>
                </a:solidFill>
              </a:rPr>
              <a:t>modify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3366FF"/>
                </a:solidFill>
              </a:rPr>
              <a:t>dirty</a:t>
            </a:r>
            <a:r>
              <a:rPr lang="en-US" altLang="en-US"/>
              <a:t>)</a:t>
            </a:r>
            <a:r>
              <a:rPr lang="en-US" altLang="en-US" b="1">
                <a:solidFill>
                  <a:srgbClr val="3366FF"/>
                </a:solidFill>
              </a:rPr>
              <a:t> bit </a:t>
            </a:r>
            <a:r>
              <a:rPr lang="en-US" altLang="en-US"/>
              <a:t>to reduce overhead of page transfers – only modified pages are written to disk</a:t>
            </a:r>
          </a:p>
          <a:p>
            <a:r>
              <a:rPr lang="en-US" altLang="en-US"/>
              <a:t>Page replacement completes separation between logical memory and physical memory – large virtual memory can be provided on a smaller physical memory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6DC48655-4C51-D259-FFFF-CDFEAE3B0C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7776" y="188913"/>
            <a:ext cx="76930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Need For Page Replacement</a:t>
            </a:r>
          </a:p>
        </p:txBody>
      </p:sp>
      <p:pic>
        <p:nvPicPr>
          <p:cNvPr id="53251" name="Picture 4" descr="9">
            <a:extLst>
              <a:ext uri="{FF2B5EF4-FFF2-40B4-BE49-F238E27FC236}">
                <a16:creationId xmlns:a16="http://schemas.microsoft.com/office/drawing/2014/main" id="{D3340D5A-AF66-27AE-C9FB-39B19CBE3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192214"/>
            <a:ext cx="6192838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BAC67A92-74C2-C590-CD38-578730E82B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03500" y="163513"/>
            <a:ext cx="76073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Basic Page Replacement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1DEDF93-70DE-7F26-3BF9-6CBF28E4C0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2050" y="1122363"/>
            <a:ext cx="7653338" cy="4457700"/>
          </a:xfrm>
        </p:spPr>
        <p:txBody>
          <a:bodyPr>
            <a:normAutofit fontScale="70000" lnSpcReduction="20000"/>
          </a:bodyPr>
          <a:lstStyle/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/>
              <a:t>Find the location of the desired page on disk</a:t>
            </a:r>
            <a:br>
              <a:rPr lang="en-US" altLang="en-US"/>
            </a:br>
            <a:endParaRPr lang="en-US" altLang="en-US"/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/>
              <a:t>Find a free frame:</a:t>
            </a:r>
            <a:br>
              <a:rPr lang="en-US" altLang="en-US"/>
            </a:br>
            <a:r>
              <a:rPr lang="en-US" altLang="en-US"/>
              <a:t>   -  If there is a free frame, use it</a:t>
            </a:r>
            <a:br>
              <a:rPr lang="en-US" altLang="en-US"/>
            </a:br>
            <a:r>
              <a:rPr lang="en-US" altLang="en-US"/>
              <a:t>   -  If there is no free frame, use a page replacement algorithm to select a </a:t>
            </a:r>
            <a:r>
              <a:rPr lang="en-US" altLang="en-US" b="1">
                <a:solidFill>
                  <a:srgbClr val="3366FF"/>
                </a:solidFill>
              </a:rPr>
              <a:t>victim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3366FF"/>
                </a:solidFill>
              </a:rPr>
              <a:t>frame</a:t>
            </a:r>
            <a:br>
              <a:rPr lang="en-US" altLang="en-US" b="1">
                <a:solidFill>
                  <a:srgbClr val="3366FF"/>
                </a:solidFill>
              </a:rPr>
            </a:br>
            <a:r>
              <a:rPr lang="en-US" altLang="en-US" b="1">
                <a:solidFill>
                  <a:srgbClr val="3366FF"/>
                </a:solidFill>
              </a:rPr>
              <a:t>	- </a:t>
            </a:r>
            <a:r>
              <a:rPr lang="en-US" altLang="en-US"/>
              <a:t>Write victim frame to disk if dirty</a:t>
            </a:r>
            <a:br>
              <a:rPr lang="en-US" altLang="en-US"/>
            </a:br>
            <a:endParaRPr lang="en-US" altLang="en-US"/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/>
              <a:t>Bring  the desired page into the (newly) free frame; update the page and frame tables</a:t>
            </a:r>
            <a:br>
              <a:rPr lang="en-US" altLang="en-US"/>
            </a:br>
            <a:endParaRPr lang="en-US" altLang="en-US"/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/>
              <a:t>Continue the process by restarting the instruction that caused the trap</a:t>
            </a:r>
          </a:p>
          <a:p>
            <a:pPr marL="379413" indent="-379413">
              <a:buFont typeface="Monotype Sorts" pitchFamily="-84" charset="2"/>
              <a:buAutoNum type="arabicPeriod"/>
            </a:pPr>
            <a:endParaRPr lang="en-US" altLang="en-US"/>
          </a:p>
          <a:p>
            <a:pPr marL="379413" indent="-379413">
              <a:buNone/>
            </a:pPr>
            <a:r>
              <a:rPr lang="en-US" altLang="en-US"/>
              <a:t>Note now potentially 2 page transfers for page fault – increasing EAT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4F41E663-2E10-008D-1BBC-17A03275F4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46350" y="176213"/>
            <a:ext cx="766445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Page Replacement</a:t>
            </a:r>
          </a:p>
        </p:txBody>
      </p:sp>
      <p:pic>
        <p:nvPicPr>
          <p:cNvPr id="57347" name="Picture 4" descr="9">
            <a:extLst>
              <a:ext uri="{FF2B5EF4-FFF2-40B4-BE49-F238E27FC236}">
                <a16:creationId xmlns:a16="http://schemas.microsoft.com/office/drawing/2014/main" id="{FD20CFEE-7990-9BD5-694A-5F5169E10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1223964"/>
            <a:ext cx="6267450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B5CE238B-3915-37AE-5EA8-18967E12D4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63838" y="163513"/>
            <a:ext cx="7675562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Page and Frame Replacement Algorithms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7F2042E1-9831-1DB0-04A4-9C74391789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93950" y="1133476"/>
            <a:ext cx="7486650" cy="4899025"/>
          </a:xfrm>
        </p:spPr>
        <p:txBody>
          <a:bodyPr>
            <a:normAutofit fontScale="85000" lnSpcReduction="10000"/>
          </a:bodyPr>
          <a:lstStyle/>
          <a:p>
            <a:pPr>
              <a:tabLst>
                <a:tab pos="3144838" algn="ctr"/>
              </a:tabLst>
            </a:pPr>
            <a:r>
              <a:rPr lang="en-US" altLang="en-US" b="1">
                <a:solidFill>
                  <a:srgbClr val="3366FF"/>
                </a:solidFill>
              </a:rPr>
              <a:t>Frame-allocation algorithm </a:t>
            </a:r>
            <a:r>
              <a:rPr lang="en-US" altLang="en-US"/>
              <a:t>determines </a:t>
            </a:r>
          </a:p>
          <a:p>
            <a:pPr lvl="1">
              <a:tabLst>
                <a:tab pos="3144838" algn="ctr"/>
              </a:tabLst>
            </a:pPr>
            <a:r>
              <a:rPr lang="en-US" altLang="en-US"/>
              <a:t>How many frames to give each process</a:t>
            </a:r>
          </a:p>
          <a:p>
            <a:pPr lvl="1">
              <a:tabLst>
                <a:tab pos="3144838" algn="ctr"/>
              </a:tabLst>
            </a:pPr>
            <a:r>
              <a:rPr lang="en-US" altLang="en-US"/>
              <a:t>Which frames to replace</a:t>
            </a:r>
          </a:p>
          <a:p>
            <a:pPr>
              <a:tabLst>
                <a:tab pos="3144838" algn="ctr"/>
              </a:tabLst>
            </a:pPr>
            <a:r>
              <a:rPr lang="en-US" altLang="en-US" b="1">
                <a:solidFill>
                  <a:srgbClr val="3366FF"/>
                </a:solidFill>
              </a:rPr>
              <a:t>Page-replacement algorithm</a:t>
            </a:r>
          </a:p>
          <a:p>
            <a:pPr lvl="1">
              <a:tabLst>
                <a:tab pos="3144838" algn="ctr"/>
              </a:tabLst>
            </a:pPr>
            <a:r>
              <a:rPr lang="en-US" altLang="en-US"/>
              <a:t>Want lowest page-fault rate on both first access and re-access</a:t>
            </a:r>
          </a:p>
          <a:p>
            <a:pPr>
              <a:tabLst>
                <a:tab pos="3144838" algn="ctr"/>
              </a:tabLst>
            </a:pPr>
            <a:r>
              <a:rPr lang="en-US" altLang="en-US"/>
              <a:t>Evaluate algorithm by running it on a particular string of memory references (reference string) and computing the number of page faults on that string</a:t>
            </a:r>
          </a:p>
          <a:p>
            <a:pPr lvl="1">
              <a:tabLst>
                <a:tab pos="3144838" algn="ctr"/>
              </a:tabLst>
            </a:pPr>
            <a:r>
              <a:rPr lang="en-US" altLang="en-US"/>
              <a:t>String is just page numbers, not full addresses</a:t>
            </a:r>
          </a:p>
          <a:p>
            <a:pPr lvl="1">
              <a:tabLst>
                <a:tab pos="3144838" algn="ctr"/>
              </a:tabLst>
            </a:pPr>
            <a:r>
              <a:rPr lang="en-US" altLang="en-US"/>
              <a:t>Repeated access to the same page does not cause a page fault</a:t>
            </a:r>
          </a:p>
          <a:p>
            <a:pPr lvl="1">
              <a:tabLst>
                <a:tab pos="3144838" algn="ctr"/>
              </a:tabLst>
            </a:pPr>
            <a:r>
              <a:rPr lang="en-US" altLang="en-US"/>
              <a:t>Results depend on number of frames available</a:t>
            </a:r>
          </a:p>
          <a:p>
            <a:pPr>
              <a:tabLst>
                <a:tab pos="3144838" algn="ctr"/>
              </a:tabLst>
            </a:pPr>
            <a:r>
              <a:rPr lang="en-US" altLang="en-US"/>
              <a:t>In all our examples, the </a:t>
            </a:r>
            <a:r>
              <a:rPr lang="en-US" altLang="en-US" b="1">
                <a:solidFill>
                  <a:srgbClr val="3366FF"/>
                </a:solidFill>
              </a:rPr>
              <a:t>reference string </a:t>
            </a:r>
            <a:r>
              <a:rPr lang="en-US" altLang="en-US"/>
              <a:t>of referenced page numbers is </a:t>
            </a:r>
          </a:p>
          <a:p>
            <a:pPr>
              <a:buNone/>
              <a:tabLst>
                <a:tab pos="3144838" algn="ctr"/>
              </a:tabLst>
            </a:pPr>
            <a:r>
              <a:rPr lang="en-US" altLang="en-US"/>
              <a:t>	               </a:t>
            </a:r>
            <a:r>
              <a:rPr lang="en-US" altLang="en-US" b="1">
                <a:solidFill>
                  <a:srgbClr val="FF0000"/>
                </a:solidFill>
              </a:rPr>
              <a:t>7,0,1,2,0,3,0,4,2,3,0,3,0,3,2,1,2,0,1,7,0,1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11880</Words>
  <Application>Microsoft Office PowerPoint</Application>
  <PresentationFormat>Widescreen</PresentationFormat>
  <Paragraphs>1539</Paragraphs>
  <Slides>190</Slides>
  <Notes>167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190</vt:i4>
      </vt:variant>
    </vt:vector>
  </HeadingPairs>
  <TitlesOfParts>
    <vt:vector size="202" baseType="lpstr">
      <vt:lpstr>Arial</vt:lpstr>
      <vt:lpstr>Calibri</vt:lpstr>
      <vt:lpstr>Calibri Light</vt:lpstr>
      <vt:lpstr>Courier New</vt:lpstr>
      <vt:lpstr>Helvetica</vt:lpstr>
      <vt:lpstr>Monotype Sorts</vt:lpstr>
      <vt:lpstr>Times New Roman</vt:lpstr>
      <vt:lpstr>Verdana</vt:lpstr>
      <vt:lpstr>Webdings</vt:lpstr>
      <vt:lpstr>Office Theme</vt:lpstr>
      <vt:lpstr>Microsoft Equation 3.0</vt:lpstr>
      <vt:lpstr>Microsoft Equation</vt:lpstr>
      <vt:lpstr>Chapter 8:  Main Memory</vt:lpstr>
      <vt:lpstr>Chapter 8:  Memory Management</vt:lpstr>
      <vt:lpstr>Background</vt:lpstr>
      <vt:lpstr>Base and Limit Registers</vt:lpstr>
      <vt:lpstr>Hardware Address Protection</vt:lpstr>
      <vt:lpstr>Address Binding</vt:lpstr>
      <vt:lpstr>Binding of Instructions and Data to Memory</vt:lpstr>
      <vt:lpstr>Multistep Processing of a User Program </vt:lpstr>
      <vt:lpstr>Logical vs. Physical Address Space</vt:lpstr>
      <vt:lpstr>Memory-Management Unit (MMU)</vt:lpstr>
      <vt:lpstr>Dynamic relocation using a relocation register</vt:lpstr>
      <vt:lpstr>Dynamic Linking</vt:lpstr>
      <vt:lpstr>Swapping</vt:lpstr>
      <vt:lpstr>Swapping (Cont.)</vt:lpstr>
      <vt:lpstr>Schematic View of Swapping</vt:lpstr>
      <vt:lpstr>Context Switch Time including Swapping</vt:lpstr>
      <vt:lpstr>Context Switch Time and Swapping (Cont.)</vt:lpstr>
      <vt:lpstr>Swapping on Mobile Systems</vt:lpstr>
      <vt:lpstr>Contiguous Allocation</vt:lpstr>
      <vt:lpstr>Contiguous Allocation (Cont.)</vt:lpstr>
      <vt:lpstr>Hardware Support for Relocation and Limit Registers</vt:lpstr>
      <vt:lpstr>Multiple-partition allocation </vt:lpstr>
      <vt:lpstr>Dynamic Storage-Allocation Problem</vt:lpstr>
      <vt:lpstr>Fragmentation</vt:lpstr>
      <vt:lpstr>Fragmentation (Cont.)</vt:lpstr>
      <vt:lpstr>Segmentation</vt:lpstr>
      <vt:lpstr>User’s View of a Program</vt:lpstr>
      <vt:lpstr>Logical View of Segmentation</vt:lpstr>
      <vt:lpstr>Segmentation Architecture </vt:lpstr>
      <vt:lpstr>Segmentation Architecture (Cont.)</vt:lpstr>
      <vt:lpstr>Segmentation Hardware</vt:lpstr>
      <vt:lpstr>Paging</vt:lpstr>
      <vt:lpstr>Address Translation Scheme</vt:lpstr>
      <vt:lpstr>Paging Hardware</vt:lpstr>
      <vt:lpstr>Paging Model of Logical and  Physical Memory</vt:lpstr>
      <vt:lpstr>Paging Example</vt:lpstr>
      <vt:lpstr>Paging (Cont.)</vt:lpstr>
      <vt:lpstr>Free Frames</vt:lpstr>
      <vt:lpstr>Implementation of Page Table</vt:lpstr>
      <vt:lpstr>Implementation of Page Table (Cont.)</vt:lpstr>
      <vt:lpstr>Associative Memory</vt:lpstr>
      <vt:lpstr>Paging Hardware With TLB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Page-Table Scheme</vt:lpstr>
      <vt:lpstr>Two-Level Paging Example</vt:lpstr>
      <vt:lpstr>Address-Translation Scheme</vt:lpstr>
      <vt:lpstr>64-bit Logical Address Space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Oracle SPARC Solaris</vt:lpstr>
      <vt:lpstr>Oracle SPARC Solaris (Cont.)</vt:lpstr>
      <vt:lpstr>Example: The Intel 32 and 64-bit Architectures</vt:lpstr>
      <vt:lpstr>Example: The Intel IA-32 Architecture</vt:lpstr>
      <vt:lpstr>Example: The Intel IA-32 Architecture (Cont.)</vt:lpstr>
      <vt:lpstr>Logical to Physical Address Translation in IA-32</vt:lpstr>
      <vt:lpstr>Intel IA-32 Segmentation</vt:lpstr>
      <vt:lpstr>Intel IA-32 Paging Architecture</vt:lpstr>
      <vt:lpstr>Intel IA-32 Page Address Extensions</vt:lpstr>
      <vt:lpstr>Intel x86-64</vt:lpstr>
      <vt:lpstr>Example: ARM Architecture</vt:lpstr>
      <vt:lpstr>End of Chapter 8</vt:lpstr>
      <vt:lpstr>Chapter 9:  Virtual Memory</vt:lpstr>
      <vt:lpstr>Chapter 9:  Virtual Memory</vt:lpstr>
      <vt:lpstr>Background</vt:lpstr>
      <vt:lpstr>Background (Cont.)</vt:lpstr>
      <vt:lpstr>Background (Cont.)</vt:lpstr>
      <vt:lpstr>Virtual Memory That is Larger Than Physical Memory</vt:lpstr>
      <vt:lpstr>Virtual-address Space</vt:lpstr>
      <vt:lpstr>Shared Library Using Virtual Memory</vt:lpstr>
      <vt:lpstr>Demand Paging</vt:lpstr>
      <vt:lpstr>Basic Concepts</vt:lpstr>
      <vt:lpstr>Valid-Invalid Bit</vt:lpstr>
      <vt:lpstr>Page Table When Some Pages Are Not in Main Memory</vt:lpstr>
      <vt:lpstr>Page Fault</vt:lpstr>
      <vt:lpstr>Steps in Handling a Page Fault</vt:lpstr>
      <vt:lpstr>Aspects of Demand Paging</vt:lpstr>
      <vt:lpstr>Instruction Restart</vt:lpstr>
      <vt:lpstr>Performance of Demand Paging</vt:lpstr>
      <vt:lpstr>Performance of Demand Paging (Cont.)</vt:lpstr>
      <vt:lpstr>Demand Paging Example</vt:lpstr>
      <vt:lpstr>Demand Paging Optimizations</vt:lpstr>
      <vt:lpstr>Copy-on-Write</vt:lpstr>
      <vt:lpstr>Before Process 1 Modifies Page C</vt:lpstr>
      <vt:lpstr>After Process 1 Modifies Page C</vt:lpstr>
      <vt:lpstr>What Happens if There is no Free Frame?</vt:lpstr>
      <vt:lpstr>Page Replacement</vt:lpstr>
      <vt:lpstr>Need For Page Replacement</vt:lpstr>
      <vt:lpstr>Basic Page Replacement</vt:lpstr>
      <vt:lpstr>Page Replacement</vt:lpstr>
      <vt:lpstr>Page and Frame Replacement Algorithms</vt:lpstr>
      <vt:lpstr>Graph of Page Faults Versus The Number of Frames</vt:lpstr>
      <vt:lpstr>First-In-First-Out (FIFO) Algorithm</vt:lpstr>
      <vt:lpstr>FIFO Illustrating Belady’s Anomaly</vt:lpstr>
      <vt:lpstr>Optimal Algorithm</vt:lpstr>
      <vt:lpstr>Least Recently Used (LRU) Algorithm</vt:lpstr>
      <vt:lpstr>LRU Algorithm (Cont.)</vt:lpstr>
      <vt:lpstr>Use Of A Stack to Record Most Recent Page References</vt:lpstr>
      <vt:lpstr>LRU Approximation Algorithms</vt:lpstr>
      <vt:lpstr>Second-Chance (clock) Page-Replacement Algorithm</vt:lpstr>
      <vt:lpstr>Enhanced Second-Chance Algorithm</vt:lpstr>
      <vt:lpstr>Counting Algorithms</vt:lpstr>
      <vt:lpstr>Page-Buffering Algorithms</vt:lpstr>
      <vt:lpstr>Applications and Page Replacement</vt:lpstr>
      <vt:lpstr>Allocation of Frames</vt:lpstr>
      <vt:lpstr>Fixed Allocation</vt:lpstr>
      <vt:lpstr>Priority Allocation</vt:lpstr>
      <vt:lpstr>Global vs. Local Allocation</vt:lpstr>
      <vt:lpstr>Non-Uniform Memory Access</vt:lpstr>
      <vt:lpstr>Thrashing</vt:lpstr>
      <vt:lpstr>Thrashing (Cont.)</vt:lpstr>
      <vt:lpstr>Demand Paging and Thrashing </vt:lpstr>
      <vt:lpstr>Locality In A Memory-Reference Pattern</vt:lpstr>
      <vt:lpstr>Working-Set Model</vt:lpstr>
      <vt:lpstr>Keeping Track of the Working Set</vt:lpstr>
      <vt:lpstr>Page-Fault Frequency</vt:lpstr>
      <vt:lpstr>Working Sets and Page Fault Rates</vt:lpstr>
      <vt:lpstr>Other Considerations -- Prepaging</vt:lpstr>
      <vt:lpstr>Other Issues – Page Size</vt:lpstr>
      <vt:lpstr>Other Issues – TLB Reach </vt:lpstr>
      <vt:lpstr>Other Issues – Program Structure</vt:lpstr>
      <vt:lpstr>Other Issues – I/O interlock</vt:lpstr>
      <vt:lpstr>Operating System Examples</vt:lpstr>
      <vt:lpstr>Windows</vt:lpstr>
      <vt:lpstr>Solaris </vt:lpstr>
      <vt:lpstr>Solaris 2 Page Scanner</vt:lpstr>
      <vt:lpstr>End of Chapter 9</vt:lpstr>
      <vt:lpstr>Chapter 15:  Security</vt:lpstr>
      <vt:lpstr>Chapter 15:  Security</vt:lpstr>
      <vt:lpstr>The Security Problem</vt:lpstr>
      <vt:lpstr>Security Violation Categories</vt:lpstr>
      <vt:lpstr>Security Violation Methods</vt:lpstr>
      <vt:lpstr>Standard Security Attacks</vt:lpstr>
      <vt:lpstr>Security Measure Levels</vt:lpstr>
      <vt:lpstr>Program Threats</vt:lpstr>
      <vt:lpstr>Program Threats (Cont.)</vt:lpstr>
      <vt:lpstr>C Program with Buffer-overflow Condition</vt:lpstr>
      <vt:lpstr>Layout of Typical Stack Frame</vt:lpstr>
      <vt:lpstr>Modified Shell Code</vt:lpstr>
      <vt:lpstr>Hypothetical Stack Frame</vt:lpstr>
      <vt:lpstr>Great Programming Required?</vt:lpstr>
      <vt:lpstr>Program Threats (Cont.)</vt:lpstr>
      <vt:lpstr>Program Threats (Cont.)</vt:lpstr>
      <vt:lpstr>A Boot-sector Computer Virus</vt:lpstr>
      <vt:lpstr>The Threat Continues</vt:lpstr>
      <vt:lpstr>System and Network Threats</vt:lpstr>
      <vt:lpstr>System and Network Threats (Cont.)</vt:lpstr>
      <vt:lpstr>The Morris Internet Worm</vt:lpstr>
      <vt:lpstr>System and Network Threats (Cont.)</vt:lpstr>
      <vt:lpstr>System and Network Threats (Cont.)</vt:lpstr>
      <vt:lpstr>Sobig.F Worm</vt:lpstr>
      <vt:lpstr>Cryptography as a Security Tool</vt:lpstr>
      <vt:lpstr>Cryptography</vt:lpstr>
      <vt:lpstr>Encryption</vt:lpstr>
      <vt:lpstr>Encryption (Cont.)</vt:lpstr>
      <vt:lpstr>Symmetric Encryption</vt:lpstr>
      <vt:lpstr>Secure Communication over Insecure Medium</vt:lpstr>
      <vt:lpstr>Asymmetric Encryption</vt:lpstr>
      <vt:lpstr>Asymmetric Encryption (Cont.)</vt:lpstr>
      <vt:lpstr>Asymmetric Encryption Example</vt:lpstr>
      <vt:lpstr>Encryption using RSA Asymmetric Cryptography</vt:lpstr>
      <vt:lpstr>Cryptography (Cont.)</vt:lpstr>
      <vt:lpstr>Authentication</vt:lpstr>
      <vt:lpstr>Authentication (Cont.)</vt:lpstr>
      <vt:lpstr>Authentication – Hash Functions</vt:lpstr>
      <vt:lpstr>Authentication - MAC</vt:lpstr>
      <vt:lpstr>Authentication – Digital Signature</vt:lpstr>
      <vt:lpstr>Authentication (Cont.)</vt:lpstr>
      <vt:lpstr>Key Distribution</vt:lpstr>
      <vt:lpstr>Digital Certificates</vt:lpstr>
      <vt:lpstr>Man-in-the-middle Attack on Asymmetric Cryptography</vt:lpstr>
      <vt:lpstr>Implementation of Cryptography</vt:lpstr>
      <vt:lpstr>Encryption Example - SSL</vt:lpstr>
      <vt:lpstr>User Authentication</vt:lpstr>
      <vt:lpstr>Passwords </vt:lpstr>
      <vt:lpstr>Implementing Security Defenses</vt:lpstr>
      <vt:lpstr>Firewalling to Protect Systems and Networks</vt:lpstr>
      <vt:lpstr>Network Security Through  Domain Separation Via Firewall</vt:lpstr>
      <vt:lpstr>Computer Security Classifications</vt:lpstr>
      <vt:lpstr>Example: Windows 7</vt:lpstr>
      <vt:lpstr>Example: Windows 7 (Cont.)</vt:lpstr>
      <vt:lpstr>End of Chapter 15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8:  Main Memory</dc:title>
  <dc:creator>Kevin White</dc:creator>
  <cp:lastModifiedBy>Kevin White</cp:lastModifiedBy>
  <cp:revision>2</cp:revision>
  <dcterms:created xsi:type="dcterms:W3CDTF">2022-12-08T05:56:54Z</dcterms:created>
  <dcterms:modified xsi:type="dcterms:W3CDTF">2022-12-08T06:00:34Z</dcterms:modified>
</cp:coreProperties>
</file>